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5" r:id="rId4"/>
    <p:sldId id="279" r:id="rId5"/>
    <p:sldId id="272" r:id="rId6"/>
    <p:sldId id="276" r:id="rId7"/>
    <p:sldId id="278" r:id="rId8"/>
    <p:sldId id="281" r:id="rId9"/>
    <p:sldId id="273" r:id="rId10"/>
    <p:sldId id="282" r:id="rId11"/>
    <p:sldId id="260" r:id="rId12"/>
    <p:sldId id="263" r:id="rId13"/>
    <p:sldId id="264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32662-7F57-4052-B269-D08EE269819B}" type="datetimeFigureOut">
              <a:rPr lang="ru-RU" smtClean="0"/>
              <a:t>23.04.2015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8577A-A77B-4F2A-8784-C3F614BE2E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266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305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632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62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62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62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62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620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620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1620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162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500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775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62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775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775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62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632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577A-A77B-4F2A-8784-C3F614BE2E0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62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9B85-7217-4125-AA17-BA82686BB5BF}" type="datetimeFigureOut">
              <a:rPr lang="ru-RU" smtClean="0"/>
              <a:t>23.04.2015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A50-0302-43A9-8704-D101B69F21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3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9B85-7217-4125-AA17-BA82686BB5BF}" type="datetimeFigureOut">
              <a:rPr lang="ru-RU" smtClean="0"/>
              <a:t>23.04.2015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A50-0302-43A9-8704-D101B69F21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75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9B85-7217-4125-AA17-BA82686BB5BF}" type="datetimeFigureOut">
              <a:rPr lang="ru-RU" smtClean="0"/>
              <a:t>23.04.2015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A50-0302-43A9-8704-D101B69F21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0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9B85-7217-4125-AA17-BA82686BB5BF}" type="datetimeFigureOut">
              <a:rPr lang="ru-RU" smtClean="0"/>
              <a:t>23.04.2015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A50-0302-43A9-8704-D101B69F21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66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9B85-7217-4125-AA17-BA82686BB5BF}" type="datetimeFigureOut">
              <a:rPr lang="ru-RU" smtClean="0"/>
              <a:t>23.04.2015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A50-0302-43A9-8704-D101B69F21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68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9B85-7217-4125-AA17-BA82686BB5BF}" type="datetimeFigureOut">
              <a:rPr lang="ru-RU" smtClean="0"/>
              <a:t>23.04.2015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A50-0302-43A9-8704-D101B69F21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0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9B85-7217-4125-AA17-BA82686BB5BF}" type="datetimeFigureOut">
              <a:rPr lang="ru-RU" smtClean="0"/>
              <a:t>23.04.2015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A50-0302-43A9-8704-D101B69F21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25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9B85-7217-4125-AA17-BA82686BB5BF}" type="datetimeFigureOut">
              <a:rPr lang="ru-RU" smtClean="0"/>
              <a:t>23.04.2015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A50-0302-43A9-8704-D101B69F21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73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9B85-7217-4125-AA17-BA82686BB5BF}" type="datetimeFigureOut">
              <a:rPr lang="ru-RU" smtClean="0"/>
              <a:t>23.04.2015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A50-0302-43A9-8704-D101B69F21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07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9B85-7217-4125-AA17-BA82686BB5BF}" type="datetimeFigureOut">
              <a:rPr lang="ru-RU" smtClean="0"/>
              <a:t>23.04.2015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A50-0302-43A9-8704-D101B69F21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20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9B85-7217-4125-AA17-BA82686BB5BF}" type="datetimeFigureOut">
              <a:rPr lang="ru-RU" smtClean="0"/>
              <a:t>23.04.2015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A50-0302-43A9-8704-D101B69F21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63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C9B85-7217-4125-AA17-BA82686BB5BF}" type="datetimeFigureOut">
              <a:rPr lang="ru-RU" smtClean="0"/>
              <a:t>23.04.2015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03A50-0302-43A9-8704-D101B69F21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70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74136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Принятый конституционный Закон КР «О </a:t>
            </a:r>
            <a:r>
              <a:rPr lang="ru-RU" sz="4800" dirty="0" smtClean="0"/>
              <a:t>выборах Президента КР и депутатов ЖК </a:t>
            </a:r>
            <a:r>
              <a:rPr lang="ru-RU" sz="4800" dirty="0" smtClean="0"/>
              <a:t>КР»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7528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Голосование вне помещения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/>
              <a:t>Остается </a:t>
            </a:r>
            <a:r>
              <a:rPr lang="ru-RU" sz="2400" dirty="0"/>
              <a:t>голосование вне помещений, на основе биометрической идентификации, с использованием стационарной урны.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/>
              <a:t>Исключается </a:t>
            </a:r>
            <a:r>
              <a:rPr lang="ru-RU" sz="2400" dirty="0"/>
              <a:t>устное обращение избирателя по голосованию вне помещения (только письменное обращение избирателя</a:t>
            </a:r>
            <a:r>
              <a:rPr lang="ru-RU" sz="2400" dirty="0" smtClean="0"/>
              <a:t>).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b="1" i="1" dirty="0" smtClean="0"/>
              <a:t> </a:t>
            </a:r>
            <a:r>
              <a:rPr lang="ru-RU" sz="2400" b="1" i="1" dirty="0"/>
              <a:t>УИК за 2 дня до дня голосования на своем участке обязана вывесить реестр избирателей, изъявившие желание проголосовать вне помещения</a:t>
            </a:r>
            <a:r>
              <a:rPr lang="ru-RU" sz="2400" b="1" i="1" dirty="0" smtClean="0"/>
              <a:t>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400" dirty="0"/>
          </a:p>
          <a:p>
            <a:pPr>
              <a:buFont typeface="Wingdings" pitchFamily="2" charset="2"/>
              <a:buChar char="q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797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Статья 31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3400" dirty="0" smtClean="0"/>
              <a:t>Оборудование </a:t>
            </a:r>
            <a:r>
              <a:rPr lang="ru-RU" sz="3400" dirty="0"/>
              <a:t>для биометрической идентификации, автоматизированные считывающие урны </a:t>
            </a:r>
            <a:r>
              <a:rPr lang="ru-RU" sz="3400" dirty="0" smtClean="0"/>
              <a:t>(АСУ) и </a:t>
            </a:r>
            <a:r>
              <a:rPr lang="ru-RU" sz="3400" dirty="0"/>
              <a:t>иное оборудование будут применяться в обязательном порядке в день голосования.</a:t>
            </a:r>
          </a:p>
          <a:p>
            <a:pPr lvl="0">
              <a:buFont typeface="Wingdings" pitchFamily="2" charset="2"/>
              <a:buChar char="q"/>
              <a:defRPr/>
            </a:pPr>
            <a:r>
              <a:rPr lang="ru-RU" sz="3400" dirty="0"/>
              <a:t>Основным списком избирателей для получения бюллетеня является бумажный где избиратель проверяет правильность записей и расписывается в нем.</a:t>
            </a:r>
          </a:p>
          <a:p>
            <a:pPr lvl="0"/>
            <a:r>
              <a:rPr lang="ru-RU" sz="3400" dirty="0" smtClean="0"/>
              <a:t>В </a:t>
            </a:r>
            <a:r>
              <a:rPr lang="ru-RU" sz="3400" dirty="0"/>
              <a:t>случае ее сбоя используется запасная АСУ, в случае сбоя запасной АСУ</a:t>
            </a:r>
            <a:r>
              <a:rPr lang="ru-RU" sz="3400" b="1" dirty="0"/>
              <a:t> </a:t>
            </a:r>
            <a:r>
              <a:rPr lang="ru-RU" sz="3400" dirty="0"/>
              <a:t>процесс продолжается с использованием стационарного ящика для </a:t>
            </a:r>
            <a:r>
              <a:rPr lang="ru-RU" sz="3400" dirty="0" smtClean="0"/>
              <a:t>голосования.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66250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Статья 35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/>
              <a:t>В </a:t>
            </a:r>
            <a:r>
              <a:rPr lang="ru-RU" sz="2400" dirty="0"/>
              <a:t>случае несовпадения итогов голосования по данным АСУ и по данным ручного подсчета голосов, по требованию представителя кандидата, ПП или наблюдателя производится пересчет. Избирательные бюллетени пересчитываются при непосредственном их участии.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/>
              <a:t>Итоги голосования устанавливаются по результатам ручного подсчета </a:t>
            </a:r>
            <a:r>
              <a:rPr lang="ru-RU" sz="2400" dirty="0" smtClean="0"/>
              <a:t>голосов.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b="1" i="1" dirty="0" smtClean="0"/>
              <a:t>Извлеченные </a:t>
            </a:r>
            <a:r>
              <a:rPr lang="ru-RU" sz="2400" b="1" i="1" dirty="0"/>
              <a:t>из переносного ящика избирательные бюллетени должны опускаются в ящики для </a:t>
            </a:r>
            <a:r>
              <a:rPr lang="ru-RU" sz="2400" b="1" i="1" dirty="0" smtClean="0"/>
              <a:t>голосования. </a:t>
            </a:r>
            <a:endParaRPr lang="ru-RU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/>
              <a:t>Итоги голосования по каждому УИК не позднее </a:t>
            </a:r>
            <a:r>
              <a:rPr lang="ru-RU" sz="2400" b="1" dirty="0"/>
              <a:t>3 календарных дней </a:t>
            </a:r>
            <a:r>
              <a:rPr lang="ru-RU" sz="2400" dirty="0"/>
              <a:t>размещаются официальном сайте ЦИК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8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800" b="1" i="1" dirty="0"/>
          </a:p>
          <a:p>
            <a:pPr>
              <a:buFont typeface="Wingdings" pitchFamily="2" charset="2"/>
              <a:buChar char="q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086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 smtClean="0"/>
              <a:t>Статья 35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Спорные моменты при подсчете голосования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ru-RU" sz="2400" dirty="0"/>
              <a:t>Итоги голосования на УИК подводятся на основе выданных бюллетеней и подсчета чеков выданных при </a:t>
            </a:r>
            <a:r>
              <a:rPr lang="ru-RU" sz="2400" dirty="0" smtClean="0"/>
              <a:t>идентификации. </a:t>
            </a:r>
            <a:endParaRPr lang="en-US" sz="2400" dirty="0"/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/>
              <a:t>В </a:t>
            </a:r>
            <a:r>
              <a:rPr lang="ru-RU" sz="2400" dirty="0"/>
              <a:t>случае несовпадения контрольного соотношения определяется причина несовпадения. При выявления и устранения причин (таких причин как устранение бюллетеней не установленного образца) число действительных избирательных бюллетеней в ящике для голосования будет больше, чем число выданных избирателям бюллетеней, все избирательные бюллетени, находящиеся в ящике для голосования, решением </a:t>
            </a:r>
            <a:r>
              <a:rPr lang="ru-RU" sz="2400" dirty="0" smtClean="0"/>
              <a:t>территориальной избирательной </a:t>
            </a:r>
            <a:r>
              <a:rPr lang="ru-RU" sz="2400" dirty="0"/>
              <a:t>комиссии признаются недействительными</a:t>
            </a:r>
            <a:r>
              <a:rPr lang="ru-RU" sz="2400" dirty="0" smtClean="0"/>
              <a:t>. </a:t>
            </a:r>
            <a:endParaRPr lang="ru-RU" sz="2400" dirty="0"/>
          </a:p>
          <a:p>
            <a:pPr>
              <a:buFont typeface="Wingdings" pitchFamily="2" charset="2"/>
              <a:buChar char="q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778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dirty="0" smtClean="0"/>
              <a:t>Статья </a:t>
            </a:r>
            <a:r>
              <a:rPr lang="en-US" dirty="0" smtClean="0"/>
              <a:t>44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Возможность обжалования решений, действий (бездействий) ИК в суды первой инстанции исключается, они могут быть обжалованы в вышестоящую ИК </a:t>
            </a:r>
            <a:r>
              <a:rPr lang="ru-RU" b="1" dirty="0" smtClean="0">
                <a:solidFill>
                  <a:srgbClr val="FF0000"/>
                </a:solidFill>
              </a:rPr>
              <a:t>(так как  суды не принимают решения по существу дела!)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 судебном порядке могут быть обжалованы только решения, действия (бездействия) ЦИК.</a:t>
            </a:r>
          </a:p>
        </p:txBody>
      </p:sp>
    </p:spTree>
    <p:extLst>
      <p:ext uri="{BB962C8B-B14F-4D97-AF65-F5344CB8AC3E}">
        <p14:creationId xmlns:p14="http://schemas.microsoft.com/office/powerpoint/2010/main" val="302662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dirty="0" smtClean="0"/>
              <a:t>Статья </a:t>
            </a:r>
            <a:r>
              <a:rPr lang="en-US" dirty="0" smtClean="0"/>
              <a:t>61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Увеличение </a:t>
            </a:r>
            <a:r>
              <a:rPr lang="ru-RU" dirty="0"/>
              <a:t>избирательного залога с 5000 на 50 000 кратном размере расчетного показателя (5 млн. с.)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Также </a:t>
            </a:r>
            <a:r>
              <a:rPr lang="ru-RU" dirty="0"/>
              <a:t>данной поправкой предлагается,  оставшаяся сумму залога  не подлежащую к зачету в бюджет, а будет использоваться ЦИКом на подготовку и проведения выборов, совершенствование избирательной системы.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4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dirty="0" smtClean="0"/>
              <a:t>Статья </a:t>
            </a:r>
            <a:r>
              <a:rPr lang="en-US" dirty="0" smtClean="0"/>
              <a:t>6</a:t>
            </a:r>
            <a:r>
              <a:rPr lang="ru-RU" dirty="0" smtClean="0"/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Autofit/>
          </a:bodyPr>
          <a:lstStyle/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u="sng" dirty="0" smtClean="0"/>
              <a:t>Предлагается </a:t>
            </a:r>
            <a:r>
              <a:rPr lang="ru-RU" sz="2400" b="1" u="sng" dirty="0"/>
              <a:t>увеличить избирательные фонды ПП, выдвинувшей список кандидатов, в частности: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/>
              <a:t>собственные средства кандидата с 5000 на 15 000 раз (1,5 млн сом);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/>
              <a:t>собственные средства ПП с 200 000 на 1 000 000 раз (100 млн. сом);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/>
              <a:t>пожертвования физических лиц с 1000 на 2000 раз (200 тыс. сом.);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/>
              <a:t>пожертвования юридических лиц с 5000 на 30 000 </a:t>
            </a:r>
            <a:r>
              <a:rPr lang="ru-RU" sz="2400" dirty="0" smtClean="0"/>
              <a:t>раз (3 </a:t>
            </a:r>
            <a:r>
              <a:rPr lang="ru-RU" sz="2400" dirty="0" err="1" smtClean="0"/>
              <a:t>млн.сом</a:t>
            </a:r>
            <a:r>
              <a:rPr lang="ru-RU" sz="2400" dirty="0" smtClean="0"/>
              <a:t>). </a:t>
            </a:r>
            <a:endParaRPr lang="ru-RU" sz="2400" dirty="0"/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Предельная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сумма расходов ПП не может  превышать расчетный показатель более чем в 5 000 000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(500 млн. сом).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74320" indent="-274320" algn="just" fontAlgn="auto">
              <a:spcAft>
                <a:spcPts val="0"/>
              </a:spcAft>
              <a:buFontTx/>
              <a:buNone/>
              <a:defRPr/>
            </a:pPr>
            <a:endParaRPr lang="ru-RU" sz="2400" i="1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9869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dirty="0" smtClean="0"/>
              <a:t>Статья </a:t>
            </a:r>
            <a:r>
              <a:rPr lang="en-US" dirty="0" smtClean="0"/>
              <a:t>6</a:t>
            </a:r>
            <a:r>
              <a:rPr lang="ru-RU" dirty="0" smtClean="0"/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600" dirty="0"/>
              <a:t>Принято концептуально предложение, чтобы список кандидатов, утвержденный на съезде политической партии, был окончательным, не подвергался каким-либо изменениям и ни у кого из кандидатов при получении мандата депутата не было возможности перешагивания через других людей, находящихся в списке в ожидании своей очереди.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6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600" dirty="0"/>
              <a:t>Отклонены поправки, направленные на практическую реализацию нормы  части 3. ст. 60 о гендерных квотах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6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600" dirty="0"/>
              <a:t>Отклонены поправки по разным вариантам изменений списков при получении мандатов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6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600" i="1" dirty="0"/>
          </a:p>
        </p:txBody>
      </p:sp>
    </p:spTree>
    <p:extLst>
      <p:ext uri="{BB962C8B-B14F-4D97-AF65-F5344CB8AC3E}">
        <p14:creationId xmlns:p14="http://schemas.microsoft.com/office/powerpoint/2010/main" val="418223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64705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Спасибо за внимание!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3150096"/>
            <a:ext cx="8229600" cy="12870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Вопросы?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34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/>
              <a:t>Новые </a:t>
            </a:r>
            <a:r>
              <a:rPr lang="ru-RU" b="1" u="sng" dirty="0"/>
              <a:t>термины: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 Оператор</a:t>
            </a:r>
            <a:r>
              <a:rPr lang="ru-RU" dirty="0"/>
              <a:t>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 Сбой</a:t>
            </a:r>
            <a:r>
              <a:rPr lang="ru-RU" dirty="0"/>
              <a:t>;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 Ящики </a:t>
            </a:r>
            <a:r>
              <a:rPr lang="ru-RU" dirty="0"/>
              <a:t>для голосования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стационарный </a:t>
            </a:r>
            <a:r>
              <a:rPr lang="ru-RU" dirty="0" smtClean="0"/>
              <a:t>ящик </a:t>
            </a:r>
            <a:r>
              <a:rPr lang="ru-RU" dirty="0"/>
              <a:t>и автоматическая считывающая урна);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 Переносной </a:t>
            </a:r>
            <a:r>
              <a:rPr lang="ru-RU" dirty="0"/>
              <a:t>ящик для голосования.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Понятийный аппарат</a:t>
            </a:r>
          </a:p>
        </p:txBody>
      </p:sp>
    </p:spTree>
    <p:extLst>
      <p:ext uri="{BB962C8B-B14F-4D97-AF65-F5344CB8AC3E}">
        <p14:creationId xmlns:p14="http://schemas.microsoft.com/office/powerpoint/2010/main" val="310708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Порядок взаимодействия ГРС и ЦИК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060848"/>
            <a:ext cx="3888432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ГОСУДАРСТВЕННАЯ РЕГИСТРАЦИОННАЯ СЛУЖБА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2060848"/>
            <a:ext cx="3888432" cy="7200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ЦЕНТРАЛЬНАЯ ИЗБИРАТЕЛЬНАЯ КОМИССИЯ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068960"/>
            <a:ext cx="3888432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Формирование списков избирателей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4149080"/>
            <a:ext cx="3888432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Процесс голосования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4581128"/>
            <a:ext cx="3888432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Идентификация избирателя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5085184"/>
            <a:ext cx="3888432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Подсчет голосов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09120" y="3068960"/>
            <a:ext cx="3888432" cy="936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Определение границ участков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7753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 txBox="1">
            <a:spLocks/>
          </p:cNvSpPr>
          <p:nvPr/>
        </p:nvSpPr>
        <p:spPr>
          <a:xfrm>
            <a:off x="491274" y="320152"/>
            <a:ext cx="8229600" cy="739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z="2800" dirty="0" smtClean="0"/>
              <a:t>Модель функционирования ЕГРН </a:t>
            </a:r>
          </a:p>
          <a:p>
            <a:r>
              <a:rPr lang="ru-RU" sz="2800" dirty="0" smtClean="0"/>
              <a:t>(качество списка избирателей) </a:t>
            </a:r>
            <a:endParaRPr lang="ru-RU" sz="2800" dirty="0"/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474" y="1700808"/>
            <a:ext cx="211114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4" descr="D:\TMIS\ГП\письма и записки\2014\АИС ЗАГС\icons\user-icon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134" y="3140968"/>
            <a:ext cx="2071825" cy="165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3707904" y="4571836"/>
            <a:ext cx="1467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Гражданин</a:t>
            </a:r>
            <a:endParaRPr lang="ru-RU" b="1" dirty="0"/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0908"/>
            <a:ext cx="1477801" cy="75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3406924" y="1052736"/>
            <a:ext cx="2029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База данных граждан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Выноска 1 41"/>
          <p:cNvSpPr/>
          <p:nvPr/>
        </p:nvSpPr>
        <p:spPr>
          <a:xfrm>
            <a:off x="1720392" y="3328282"/>
            <a:ext cx="1152128" cy="360040"/>
          </a:xfrm>
          <a:prstGeom prst="borderCallout1">
            <a:avLst>
              <a:gd name="adj1" fmla="val 48655"/>
              <a:gd name="adj2" fmla="val 99374"/>
              <a:gd name="adj3" fmla="val 49612"/>
              <a:gd name="adj4" fmla="val 170454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ПИН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3" name="Выноска 1 42"/>
          <p:cNvSpPr/>
          <p:nvPr/>
        </p:nvSpPr>
        <p:spPr>
          <a:xfrm>
            <a:off x="1720392" y="3976354"/>
            <a:ext cx="1152128" cy="388750"/>
          </a:xfrm>
          <a:prstGeom prst="borderCallout1">
            <a:avLst>
              <a:gd name="adj1" fmla="val 48655"/>
              <a:gd name="adj2" fmla="val 99374"/>
              <a:gd name="adj3" fmla="val 49612"/>
              <a:gd name="adj4" fmla="val 169627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Адрес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4" name="Выноска 1 43"/>
          <p:cNvSpPr/>
          <p:nvPr/>
        </p:nvSpPr>
        <p:spPr>
          <a:xfrm>
            <a:off x="1720392" y="4624426"/>
            <a:ext cx="1152128" cy="388750"/>
          </a:xfrm>
          <a:prstGeom prst="borderCallout1">
            <a:avLst>
              <a:gd name="adj1" fmla="val 48655"/>
              <a:gd name="adj2" fmla="val 99374"/>
              <a:gd name="adj3" fmla="val 49612"/>
              <a:gd name="adj4" fmla="val 168966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Паспорт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5" name="Выноска 1 44"/>
          <p:cNvSpPr/>
          <p:nvPr/>
        </p:nvSpPr>
        <p:spPr>
          <a:xfrm>
            <a:off x="6012160" y="3284984"/>
            <a:ext cx="1152128" cy="360040"/>
          </a:xfrm>
          <a:prstGeom prst="borderCallout1">
            <a:avLst>
              <a:gd name="adj1" fmla="val 51300"/>
              <a:gd name="adj2" fmla="val -2314"/>
              <a:gd name="adj3" fmla="val 53139"/>
              <a:gd name="adj4" fmla="val -6996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Сведения ЗАГС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694956" y="3212976"/>
            <a:ext cx="1467222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Выноска 1 46"/>
          <p:cNvSpPr/>
          <p:nvPr/>
        </p:nvSpPr>
        <p:spPr>
          <a:xfrm>
            <a:off x="6012160" y="3959768"/>
            <a:ext cx="1152128" cy="360040"/>
          </a:xfrm>
          <a:prstGeom prst="borderCallout1">
            <a:avLst>
              <a:gd name="adj1" fmla="val 51300"/>
              <a:gd name="adj2" fmla="val -2314"/>
              <a:gd name="adj3" fmla="val 53139"/>
              <a:gd name="adj4" fmla="val -6996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chemeClr val="tx1"/>
                </a:solidFill>
              </a:rPr>
              <a:t>Биометрич</a:t>
            </a:r>
            <a:r>
              <a:rPr lang="ru-RU" sz="1400" b="1" dirty="0" smtClean="0">
                <a:solidFill>
                  <a:schemeClr val="tx1"/>
                </a:solidFill>
              </a:rPr>
              <a:t>. данные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2793" y="1998871"/>
            <a:ext cx="1467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База данных паспортов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45224"/>
            <a:ext cx="1477801" cy="75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07504" y="6156593"/>
            <a:ext cx="1467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</a:rPr>
              <a:t>База данных адресов</a:t>
            </a:r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686" y="2593116"/>
            <a:ext cx="1477801" cy="75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7308304" y="2052137"/>
            <a:ext cx="1467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</a:rPr>
              <a:t>База данных ЗАГС</a:t>
            </a: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671" y="5445225"/>
            <a:ext cx="1477801" cy="75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7209234" y="6156593"/>
            <a:ext cx="1827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</a:rPr>
              <a:t>База </a:t>
            </a:r>
            <a:r>
              <a:rPr lang="ru-RU" sz="1600" b="1" dirty="0" err="1">
                <a:solidFill>
                  <a:srgbClr val="0070C0"/>
                </a:solidFill>
              </a:rPr>
              <a:t>биометрич</a:t>
            </a:r>
            <a:r>
              <a:rPr lang="ru-RU" sz="1600" b="1" dirty="0">
                <a:solidFill>
                  <a:srgbClr val="0070C0"/>
                </a:solidFill>
              </a:rPr>
              <a:t>. </a:t>
            </a:r>
            <a:r>
              <a:rPr lang="ru-RU" sz="1600" b="1" dirty="0" smtClean="0">
                <a:solidFill>
                  <a:srgbClr val="0070C0"/>
                </a:solidFill>
              </a:rPr>
              <a:t>данных</a:t>
            </a:r>
            <a:endParaRPr lang="ru-RU" sz="1600" b="1" dirty="0">
              <a:solidFill>
                <a:srgbClr val="0070C0"/>
              </a:solidFill>
            </a:endParaRPr>
          </a:p>
        </p:txBody>
      </p:sp>
      <p:cxnSp>
        <p:nvCxnSpPr>
          <p:cNvPr id="55" name="Соединительная линия уступом 54"/>
          <p:cNvCxnSpPr>
            <a:stCxn id="37" idx="1"/>
            <a:endCxn id="40" idx="3"/>
          </p:cNvCxnSpPr>
          <p:nvPr/>
        </p:nvCxnSpPr>
        <p:spPr>
          <a:xfrm rot="10800000" flipV="1">
            <a:off x="1585306" y="2240868"/>
            <a:ext cx="1757169" cy="738082"/>
          </a:xfrm>
          <a:prstGeom prst="bentConnector3">
            <a:avLst/>
          </a:prstGeom>
          <a:ln>
            <a:prstDash val="sysDash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Соединительная линия уступом 55"/>
          <p:cNvCxnSpPr>
            <a:stCxn id="53" idx="1"/>
            <a:endCxn id="49" idx="3"/>
          </p:cNvCxnSpPr>
          <p:nvPr/>
        </p:nvCxnSpPr>
        <p:spPr>
          <a:xfrm rot="10800000">
            <a:off x="1585305" y="5823267"/>
            <a:ext cx="5757366" cy="1"/>
          </a:xfrm>
          <a:prstGeom prst="bentConnector3">
            <a:avLst/>
          </a:prstGeom>
          <a:ln>
            <a:prstDash val="sysDash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>
            <a:stCxn id="51" idx="1"/>
          </p:cNvCxnSpPr>
          <p:nvPr/>
        </p:nvCxnSpPr>
        <p:spPr>
          <a:xfrm rot="10800000">
            <a:off x="5416394" y="2240868"/>
            <a:ext cx="1905292" cy="730290"/>
          </a:xfrm>
          <a:prstGeom prst="bentConnector3">
            <a:avLst>
              <a:gd name="adj1" fmla="val 56939"/>
            </a:avLst>
          </a:prstGeom>
          <a:ln>
            <a:prstDash val="sysDash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40" idx="2"/>
            <a:endCxn id="49" idx="0"/>
          </p:cNvCxnSpPr>
          <p:nvPr/>
        </p:nvCxnSpPr>
        <p:spPr>
          <a:xfrm>
            <a:off x="846405" y="3356992"/>
            <a:ext cx="0" cy="2088232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51" idx="2"/>
            <a:endCxn id="53" idx="0"/>
          </p:cNvCxnSpPr>
          <p:nvPr/>
        </p:nvCxnSpPr>
        <p:spPr>
          <a:xfrm>
            <a:off x="8060587" y="3349200"/>
            <a:ext cx="20985" cy="2096025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426929" y="5157192"/>
            <a:ext cx="20291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Сквозной идентификатор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ПИН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Выноска 1 60"/>
          <p:cNvSpPr/>
          <p:nvPr/>
        </p:nvSpPr>
        <p:spPr>
          <a:xfrm>
            <a:off x="6012160" y="4333711"/>
            <a:ext cx="1152128" cy="360040"/>
          </a:xfrm>
          <a:prstGeom prst="borderCallout1">
            <a:avLst>
              <a:gd name="adj1" fmla="val 51300"/>
              <a:gd name="adj2" fmla="val -2314"/>
              <a:gd name="adj3" fmla="val 47848"/>
              <a:gd name="adj4" fmla="val -14569"/>
            </a:avLst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Фотография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2" name="Выноска 1 61"/>
          <p:cNvSpPr/>
          <p:nvPr/>
        </p:nvSpPr>
        <p:spPr>
          <a:xfrm>
            <a:off x="6012160" y="4668331"/>
            <a:ext cx="1152128" cy="360040"/>
          </a:xfrm>
          <a:prstGeom prst="borderCallout1">
            <a:avLst>
              <a:gd name="adj1" fmla="val 51300"/>
              <a:gd name="adj2" fmla="val -2314"/>
              <a:gd name="adj3" fmla="val 47848"/>
              <a:gd name="adj4" fmla="val -14569"/>
            </a:avLst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Отпечатки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3" name="Выноска 1 62"/>
          <p:cNvSpPr/>
          <p:nvPr/>
        </p:nvSpPr>
        <p:spPr>
          <a:xfrm>
            <a:off x="6012160" y="5013176"/>
            <a:ext cx="1152128" cy="360040"/>
          </a:xfrm>
          <a:prstGeom prst="borderCallout1">
            <a:avLst>
              <a:gd name="adj1" fmla="val 51300"/>
              <a:gd name="adj2" fmla="val -2314"/>
              <a:gd name="adj3" fmla="val 47848"/>
              <a:gd name="adj4" fmla="val -14569"/>
            </a:avLst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Подпись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8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Сроки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876885"/>
              </p:ext>
            </p:extLst>
          </p:nvPr>
        </p:nvGraphicFramePr>
        <p:xfrm>
          <a:off x="12700" y="2564904"/>
          <a:ext cx="912495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Visio" r:id="rId4" imgW="9889567" imgH="2608740" progId="Visio.Drawing.11">
                  <p:embed/>
                </p:oleObj>
              </mc:Choice>
              <mc:Fallback>
                <p:oleObj name="Visio" r:id="rId4" imgW="9889567" imgH="2608740" progId="Visio.Drawing.11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2564904"/>
                        <a:ext cx="9124950" cy="240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Двойная стрелка влево/вправо 2"/>
          <p:cNvSpPr/>
          <p:nvPr/>
        </p:nvSpPr>
        <p:spPr>
          <a:xfrm>
            <a:off x="3059832" y="2420888"/>
            <a:ext cx="936104" cy="432048"/>
          </a:xfrm>
          <a:prstGeom prst="leftRightArrow">
            <a:avLst>
              <a:gd name="adj1" fmla="val 61868"/>
              <a:gd name="adj2" fmla="val 50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Обработка</a:t>
            </a:r>
            <a:endParaRPr lang="ru-RU" sz="800" b="1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3995936" y="2420888"/>
            <a:ext cx="1728192" cy="432048"/>
          </a:xfrm>
          <a:prstGeom prst="leftRightArrow">
            <a:avLst>
              <a:gd name="adj1" fmla="val 61868"/>
              <a:gd name="adj2" fmla="val 50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Подготовка оборудования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202476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Концептуальные положения (ст.14,15)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200" dirty="0" smtClean="0"/>
              <a:t>Принять участие в выборах смогут граждане, которые уточнили себя в списках за 15 календарных дней до дня голосования и </a:t>
            </a:r>
            <a:r>
              <a:rPr lang="ru-RU" sz="2200" u="sng" dirty="0" smtClean="0"/>
              <a:t>прошли биометрическую регистрацию</a:t>
            </a:r>
            <a:r>
              <a:rPr lang="ru-RU" sz="2200" dirty="0" smtClean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200" dirty="0" smtClean="0"/>
              <a:t>ГРС составляет списки избирателей на основе биометрических данных и передает в электронном  виде в ЦИК </a:t>
            </a:r>
            <a:r>
              <a:rPr lang="ru-RU" sz="2200" u="sng" dirty="0" smtClean="0"/>
              <a:t>за 50 календарных дней</a:t>
            </a:r>
            <a:r>
              <a:rPr lang="ru-RU" sz="2200" dirty="0" smtClean="0"/>
              <a:t>.  ЦИК  немедленно распечатывает списки и передает в </a:t>
            </a:r>
            <a:r>
              <a:rPr lang="ru-RU" sz="2200" dirty="0" err="1" smtClean="0"/>
              <a:t>УИКи</a:t>
            </a:r>
            <a:r>
              <a:rPr lang="ru-RU" sz="2200" dirty="0" smtClean="0"/>
              <a:t>. </a:t>
            </a:r>
            <a:r>
              <a:rPr lang="ru-RU" sz="2200" dirty="0" err="1" smtClean="0"/>
              <a:t>УИКи</a:t>
            </a:r>
            <a:r>
              <a:rPr lang="ru-RU" sz="2200" dirty="0" smtClean="0"/>
              <a:t> не позднее </a:t>
            </a:r>
            <a:r>
              <a:rPr lang="ru-RU" sz="2200" u="sng" dirty="0" smtClean="0"/>
              <a:t>45 дней до дня голосования </a:t>
            </a:r>
            <a:r>
              <a:rPr lang="ru-RU" sz="2200" dirty="0" smtClean="0"/>
              <a:t>вывешивают списки для ознакомления.</a:t>
            </a:r>
            <a:r>
              <a:rPr lang="ru-RU" sz="2200" b="1" i="1" dirty="0" smtClean="0"/>
              <a:t> ГРС  обрабатывает и формирует окончательный список избирателей за 10 календарных дней до дня голосования и снова передает в ЦИК.</a:t>
            </a:r>
            <a:r>
              <a:rPr lang="ru-RU" sz="2200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200" dirty="0" smtClean="0"/>
              <a:t>ЦИК распечатывает списки избирателей и за </a:t>
            </a:r>
            <a:r>
              <a:rPr lang="ru-RU" sz="2200" u="sng" dirty="0" smtClean="0"/>
              <a:t>3 дня до дня голосования</a:t>
            </a:r>
            <a:r>
              <a:rPr lang="ru-RU" sz="2200" dirty="0" smtClean="0"/>
              <a:t> пронумерованные, прошнурованные и заверенные печатью ЦИК передает в соответствующие </a:t>
            </a:r>
            <a:r>
              <a:rPr lang="ru-RU" sz="2200" dirty="0" err="1" smtClean="0"/>
              <a:t>УИКи</a:t>
            </a:r>
            <a:r>
              <a:rPr lang="ru-RU" sz="2200" dirty="0" smtClean="0"/>
              <a:t>.</a:t>
            </a:r>
            <a:endParaRPr lang="ru-RU" sz="2200" b="1" i="1" dirty="0" smtClean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200" dirty="0" smtClean="0"/>
              <a:t>Голосование за рубежом проходит по тому же принципу. МИД передает списки избирателей ГРС </a:t>
            </a:r>
            <a:r>
              <a:rPr lang="ru-RU" sz="2200" u="sng" dirty="0" smtClean="0"/>
              <a:t>за 55 дней до дня голосования</a:t>
            </a:r>
            <a:r>
              <a:rPr lang="ru-RU" sz="22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ru-RU" sz="2200" dirty="0" smtClean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ru-RU" sz="2200" dirty="0" smtClean="0"/>
          </a:p>
          <a:p>
            <a:pPr>
              <a:buFont typeface="Wingdings" pitchFamily="2" charset="2"/>
              <a:buChar char="q"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29195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 txBox="1">
            <a:spLocks/>
          </p:cNvSpPr>
          <p:nvPr/>
        </p:nvSpPr>
        <p:spPr>
          <a:xfrm>
            <a:off x="611560" y="157150"/>
            <a:ext cx="8229600" cy="739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z="2800" dirty="0" smtClean="0"/>
              <a:t>Подготовка списков на базе ЕГРН ст. 16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 rot="5400000">
            <a:off x="7072379" y="2900468"/>
            <a:ext cx="1175184" cy="2160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876386" y="4044288"/>
            <a:ext cx="1296144" cy="2160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508104" y="2348880"/>
            <a:ext cx="1296144" cy="2160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455937" y="4584348"/>
            <a:ext cx="1296144" cy="2160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635374" y="4584348"/>
            <a:ext cx="1296144" cy="2160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483768" y="2348880"/>
            <a:ext cx="1296144" cy="2160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47933" y="1844824"/>
            <a:ext cx="2753050" cy="1224136"/>
          </a:xfrm>
          <a:prstGeom prst="roundRect">
            <a:avLst>
              <a:gd name="adj" fmla="val 115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b="1" dirty="0" smtClean="0"/>
              <a:t>1. Выгрузка </a:t>
            </a:r>
            <a:r>
              <a:rPr lang="ru-RU" sz="1700" b="1" dirty="0" err="1" smtClean="0"/>
              <a:t>персональ-ных</a:t>
            </a:r>
            <a:r>
              <a:rPr lang="ru-RU" sz="1700" b="1" dirty="0" smtClean="0"/>
              <a:t> данных из системы ЕГРН без биометрических данных</a:t>
            </a:r>
            <a:endParaRPr lang="ru-RU" sz="1700" b="1" dirty="0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217609" y="1822274"/>
            <a:ext cx="2753050" cy="1224136"/>
          </a:xfrm>
          <a:prstGeom prst="roundRect">
            <a:avLst>
              <a:gd name="adj" fmla="val 115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b="1" dirty="0" smtClean="0"/>
              <a:t>2. Сверка персональных данных с </a:t>
            </a:r>
            <a:r>
              <a:rPr lang="ru-RU" sz="1700" b="1" dirty="0" err="1" smtClean="0"/>
              <a:t>ведомствен-ными</a:t>
            </a:r>
            <a:r>
              <a:rPr lang="ru-RU" sz="1700" b="1" dirty="0" smtClean="0"/>
              <a:t> базами данных </a:t>
            </a:r>
          </a:p>
          <a:p>
            <a:pPr algn="ctr"/>
            <a:r>
              <a:rPr lang="ru-RU" sz="1700" b="1" dirty="0" smtClean="0"/>
              <a:t>(МО, ГСИН, др.)</a:t>
            </a:r>
            <a:endParaRPr lang="ru-RU" sz="1700" b="1" dirty="0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283446" y="1844824"/>
            <a:ext cx="2753050" cy="1224136"/>
          </a:xfrm>
          <a:prstGeom prst="roundRect">
            <a:avLst>
              <a:gd name="adj" fmla="val 115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b="1" dirty="0" smtClean="0"/>
              <a:t>3. Разбивка списка избирателей на участки избирательных комиссий (УИК)</a:t>
            </a:r>
            <a:endParaRPr lang="ru-RU" sz="1700" b="1" dirty="0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147933" y="4080292"/>
            <a:ext cx="2753050" cy="1224136"/>
          </a:xfrm>
          <a:prstGeom prst="roundRect">
            <a:avLst>
              <a:gd name="adj" fmla="val 115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b="1" dirty="0" smtClean="0"/>
              <a:t>4. Привязка </a:t>
            </a:r>
            <a:r>
              <a:rPr lang="ru-RU" sz="1700" b="1" dirty="0" err="1" smtClean="0"/>
              <a:t>биометричес</a:t>
            </a:r>
            <a:r>
              <a:rPr lang="ru-RU" sz="1700" b="1" dirty="0" smtClean="0"/>
              <a:t>-ких данных к спискам избирателей по ПИН</a:t>
            </a:r>
            <a:endParaRPr lang="ru-RU" sz="1700" b="1" dirty="0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3217609" y="4080292"/>
            <a:ext cx="2753050" cy="1224136"/>
          </a:xfrm>
          <a:prstGeom prst="roundRect">
            <a:avLst>
              <a:gd name="adj" fmla="val 115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b="1" dirty="0" smtClean="0"/>
              <a:t>5. Загрузка и закрытие доступа на портативные компьютеры</a:t>
            </a:r>
            <a:endParaRPr lang="ru-RU" sz="1700" b="1" dirty="0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283446" y="4080292"/>
            <a:ext cx="2753050" cy="1224136"/>
          </a:xfrm>
          <a:prstGeom prst="roundRect">
            <a:avLst>
              <a:gd name="adj" fmla="val 115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b="1" dirty="0" smtClean="0"/>
              <a:t>6. Доставка портативных компьютеров на места дислокации УИК 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1416446" y="3429000"/>
            <a:ext cx="6351537" cy="2160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94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Голосование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b="1" dirty="0" smtClean="0"/>
              <a:t>Исключается </a:t>
            </a:r>
            <a:r>
              <a:rPr lang="ru-RU" sz="2400" b="1" dirty="0"/>
              <a:t>досрочное </a:t>
            </a:r>
            <a:r>
              <a:rPr lang="ru-RU" sz="2400" b="1" dirty="0" smtClean="0"/>
              <a:t>голосование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400" b="1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ru-RU" sz="2400" b="1" dirty="0" smtClean="0"/>
              <a:t>Голосование с 8.00 до 20. 00. </a:t>
            </a:r>
            <a:r>
              <a:rPr lang="ru-RU" sz="2400" dirty="0"/>
              <a:t>В помещении для голосования идентификацию избирателей по его </a:t>
            </a:r>
            <a:r>
              <a:rPr lang="ru-RU" sz="2400" b="1" dirty="0"/>
              <a:t>биометрическим  и персональным данным проводят </a:t>
            </a:r>
            <a:r>
              <a:rPr lang="ru-RU" sz="2400" b="1" u="sng" dirty="0"/>
              <a:t>операторы</a:t>
            </a:r>
            <a:r>
              <a:rPr lang="en-US" sz="2400" b="1" u="sng" dirty="0"/>
              <a:t> </a:t>
            </a:r>
            <a:r>
              <a:rPr lang="ru-RU" sz="2400" b="1" u="sng" dirty="0"/>
              <a:t>ГРС</a:t>
            </a:r>
            <a:r>
              <a:rPr lang="ru-RU" sz="2400" b="1" dirty="0"/>
              <a:t> </a:t>
            </a:r>
            <a:r>
              <a:rPr lang="ru-RU" sz="2400" dirty="0"/>
              <a:t>совместно с членом </a:t>
            </a:r>
            <a:r>
              <a:rPr lang="ru-RU" sz="2400" b="1" dirty="0"/>
              <a:t>УИК.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400" b="1" dirty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400" dirty="0"/>
          </a:p>
          <a:p>
            <a:pPr>
              <a:buFont typeface="Wingdings" pitchFamily="2" charset="2"/>
              <a:buChar char="q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1667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44824"/>
            <a:ext cx="648072" cy="1257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3140968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Избиратель</a:t>
            </a:r>
            <a:endParaRPr lang="ru-RU" sz="1600" b="1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1224136" cy="1214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915816" y="306896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Оператор ГРС</a:t>
            </a:r>
            <a:endParaRPr lang="ru-RU" sz="16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1266131" y="2564904"/>
            <a:ext cx="1433661" cy="10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1" name="TextBox 10"/>
          <p:cNvSpPr txBox="1"/>
          <p:nvPr/>
        </p:nvSpPr>
        <p:spPr>
          <a:xfrm>
            <a:off x="1266131" y="2195572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ID</a:t>
            </a:r>
            <a:r>
              <a:rPr lang="ru-RU" sz="1400" dirty="0" smtClean="0"/>
              <a:t> карта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699792" y="135234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Сканирование отпечатка</a:t>
            </a:r>
            <a:endParaRPr lang="ru-RU" sz="1400" b="1" dirty="0">
              <a:solidFill>
                <a:srgbClr val="C0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034" y="2184304"/>
            <a:ext cx="1046276" cy="53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588224" y="1689334"/>
            <a:ext cx="1457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Электронный список избирателей</a:t>
            </a:r>
            <a:endParaRPr lang="ru-RU" sz="1600" i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175014" y="2565917"/>
            <a:ext cx="1333090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6" name="TextBox 15"/>
          <p:cNvSpPr txBox="1"/>
          <p:nvPr/>
        </p:nvSpPr>
        <p:spPr>
          <a:xfrm>
            <a:off x="4067944" y="221255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Проверка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77612" y="654683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Члены УИК</a:t>
            </a:r>
            <a:endParaRPr lang="ru-RU" sz="1600" b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200081" y="2775412"/>
            <a:ext cx="14051" cy="5095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55836" y="1172328"/>
            <a:ext cx="1944216" cy="360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ГРС</a:t>
            </a:r>
            <a:endParaRPr lang="ru-RU" sz="3200" b="1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32" y="5176937"/>
            <a:ext cx="1842833" cy="136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 descr="C:\Users\admin\Desktop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8" y="5384631"/>
            <a:ext cx="1805900" cy="121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Прямая со стрелкой 21"/>
          <p:cNvCxnSpPr/>
          <p:nvPr/>
        </p:nvCxnSpPr>
        <p:spPr>
          <a:xfrm flipH="1">
            <a:off x="1874228" y="6091463"/>
            <a:ext cx="1113596" cy="2793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139954" y="2708920"/>
            <a:ext cx="136815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4" name="TextBox 23"/>
          <p:cNvSpPr txBox="1"/>
          <p:nvPr/>
        </p:nvSpPr>
        <p:spPr>
          <a:xfrm>
            <a:off x="463774" y="5065439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Урна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55836" y="4365104"/>
            <a:ext cx="7160929" cy="0"/>
          </a:xfrm>
          <a:prstGeom prst="line">
            <a:avLst/>
          </a:prstGeom>
          <a:ln w="539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55836" y="4509120"/>
            <a:ext cx="1944216" cy="360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ЦИК</a:t>
            </a:r>
            <a:endParaRPr lang="ru-RU" sz="3200" b="1" dirty="0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865" y="2996952"/>
            <a:ext cx="1031544" cy="1197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527302" y="4257343"/>
            <a:ext cx="1446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Наблюдатели</a:t>
            </a:r>
            <a:endParaRPr lang="ru-RU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51920" y="5013176"/>
            <a:ext cx="1570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Предоставление бюллетеня</a:t>
            </a:r>
            <a:endParaRPr lang="ru-RU" sz="1400" b="1" dirty="0">
              <a:solidFill>
                <a:srgbClr val="C00000"/>
              </a:solidFill>
            </a:endParaRP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212" y="4707006"/>
            <a:ext cx="7048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668344" y="572155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Мониторы</a:t>
            </a:r>
            <a:endParaRPr lang="ru-RU" sz="14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5193221" y="3284984"/>
            <a:ext cx="20430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Распечатка чека, подтверждающего достоверность идентификации</a:t>
            </a:r>
            <a:endParaRPr lang="ru-RU" sz="1400" b="1" dirty="0">
              <a:solidFill>
                <a:srgbClr val="C00000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207106" y="4441467"/>
            <a:ext cx="36004" cy="157389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4879298" y="6001388"/>
            <a:ext cx="1363812" cy="2793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6" name="Заголовок 1"/>
          <p:cNvSpPr txBox="1">
            <a:spLocks/>
          </p:cNvSpPr>
          <p:nvPr/>
        </p:nvSpPr>
        <p:spPr>
          <a:xfrm>
            <a:off x="467544" y="169290"/>
            <a:ext cx="8229600" cy="739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z="2800" dirty="0"/>
              <a:t>ИДЕНТИФИКАЦИЯ ИЗБИРАТЕЛЯ В ДЕНЬ </a:t>
            </a:r>
            <a:r>
              <a:rPr lang="ru-RU" sz="2800" dirty="0" smtClean="0"/>
              <a:t>ВЫБОРОВ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154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925</Words>
  <Application>Microsoft Office PowerPoint</Application>
  <PresentationFormat>Экран (4:3)</PresentationFormat>
  <Paragraphs>129</Paragraphs>
  <Slides>18</Slides>
  <Notes>18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Visio</vt:lpstr>
      <vt:lpstr>Принятый конституционный Закон КР «О выборах Президента КР и депутатов ЖК КР»</vt:lpstr>
      <vt:lpstr>Понятийный аппарат</vt:lpstr>
      <vt:lpstr>Порядок взаимодействия ГРС и ЦИК</vt:lpstr>
      <vt:lpstr>Презентация PowerPoint</vt:lpstr>
      <vt:lpstr>Сроки</vt:lpstr>
      <vt:lpstr>Концептуальные положения (ст.14,15)</vt:lpstr>
      <vt:lpstr>Презентация PowerPoint</vt:lpstr>
      <vt:lpstr>Голосование</vt:lpstr>
      <vt:lpstr>Презентация PowerPoint</vt:lpstr>
      <vt:lpstr>Голосование вне помещения</vt:lpstr>
      <vt:lpstr>Статья 31</vt:lpstr>
      <vt:lpstr>Статья 35</vt:lpstr>
      <vt:lpstr>Статья 35  Спорные моменты при подсчете голосования</vt:lpstr>
      <vt:lpstr>Статья 44</vt:lpstr>
      <vt:lpstr>Статья 61</vt:lpstr>
      <vt:lpstr>Статья 62</vt:lpstr>
      <vt:lpstr>Статья 65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конституционного закона о выборах Президента КР и депутатов ЖК КР</dc:title>
  <dc:creator>Director</dc:creator>
  <cp:lastModifiedBy>Admin</cp:lastModifiedBy>
  <cp:revision>17</cp:revision>
  <dcterms:created xsi:type="dcterms:W3CDTF">2015-03-04T10:28:48Z</dcterms:created>
  <dcterms:modified xsi:type="dcterms:W3CDTF">2015-04-23T09:19:07Z</dcterms:modified>
</cp:coreProperties>
</file>