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68" r:id="rId2"/>
    <p:sldId id="290" r:id="rId3"/>
    <p:sldId id="284" r:id="rId4"/>
    <p:sldId id="285" r:id="rId5"/>
    <p:sldId id="286" r:id="rId6"/>
    <p:sldId id="287" r:id="rId7"/>
    <p:sldId id="288" r:id="rId8"/>
    <p:sldId id="289" r:id="rId9"/>
    <p:sldId id="269" r:id="rId10"/>
    <p:sldId id="260" r:id="rId11"/>
    <p:sldId id="261" r:id="rId12"/>
    <p:sldId id="262" r:id="rId13"/>
    <p:sldId id="263" r:id="rId14"/>
    <p:sldId id="264" r:id="rId15"/>
    <p:sldId id="26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D49A-1DA4-4FBA-9D6A-11D79A4D1EA9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0EED-3E96-4DF5-B151-7EDDA259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DF6735-7027-4D46-8796-C9D78DF4E1D7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F1848-55F2-4471-8833-266E2DF6B838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666D1-951B-4B08-B10E-4F7B203AD85E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9A15C-A091-4684-8FE9-C4C4143420F0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2BDB71-E6D3-42D3-B646-9B85EE520936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A68F-4168-4E00-BB6A-A08EAEA4591C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68F57-6D31-4C51-AF61-2E54C1906698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8F1030-AED6-4F6C-8EB1-D8255CE5DC8A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82052-31D2-47A4-813E-C05A94FD16DA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90B65-0F99-477E-B233-BB7EF5C84719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137A3-E5B4-490D-937F-930B84802A0A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6D37DF-0731-4D6D-AE9E-0E6B28BF5AD3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F8B252-459A-4B17-B3FE-504508B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1.gif"/><Relationship Id="rId7" Type="http://schemas.openxmlformats.org/officeDocument/2006/relationships/image" Target="../media/image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Реализация Модели избирательного процесса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Проблемы и предлагаемые пути их решения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автоматической считывающей урны в выборах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ородской </a:t>
            </a:r>
            <a:r>
              <a:rPr lang="ru-RU" dirty="0" err="1" smtClean="0"/>
              <a:t>кенеш</a:t>
            </a:r>
            <a:r>
              <a:rPr lang="ru-RU" dirty="0" smtClean="0"/>
              <a:t> в г. Токтогул в апреле 2014</a:t>
            </a:r>
          </a:p>
          <a:p>
            <a:r>
              <a:rPr lang="ru-RU" dirty="0" smtClean="0"/>
              <a:t>Местный </a:t>
            </a:r>
            <a:r>
              <a:rPr lang="ru-RU" dirty="0" err="1" smtClean="0"/>
              <a:t>кенеш</a:t>
            </a:r>
            <a:r>
              <a:rPr lang="ru-RU" dirty="0" smtClean="0"/>
              <a:t> в Майдане в августе 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Выборы в г. Токтогул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dirty="0" smtClean="0"/>
              <a:t>Пропорциональная система</a:t>
            </a:r>
          </a:p>
          <a:p>
            <a:r>
              <a:rPr lang="ru-RU" b="1" dirty="0" smtClean="0"/>
              <a:t>АСУ без мобильной передачи данных</a:t>
            </a:r>
          </a:p>
          <a:p>
            <a:r>
              <a:rPr lang="ru-RU" b="1" dirty="0" smtClean="0"/>
              <a:t>Маркер на водной основе для отметки галочки в избирательном бюллетене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2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Выборы в Майдане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dirty="0" smtClean="0"/>
              <a:t>Мажоритарная система</a:t>
            </a:r>
          </a:p>
          <a:p>
            <a:r>
              <a:rPr lang="ru-RU" b="1" dirty="0" smtClean="0"/>
              <a:t>Автоматизированные урны с мобильной передачей данных на центральный сервер ЦИК</a:t>
            </a:r>
          </a:p>
          <a:p>
            <a:r>
              <a:rPr lang="ru-RU" b="1" dirty="0" smtClean="0"/>
              <a:t>Маркер на масляной основе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4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Выборы в Майдане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Проблемы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АСУ не принимала некоторые бюллетени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Результат АСУ и ручной подсчет различались</a:t>
            </a:r>
          </a:p>
          <a:p>
            <a:pPr marL="0" indent="0">
              <a:buNone/>
            </a:pPr>
            <a:r>
              <a:rPr lang="ru-RU" sz="2400" b="1" dirty="0" smtClean="0"/>
              <a:t>Причины</a:t>
            </a:r>
          </a:p>
          <a:p>
            <a:pPr marL="457200" indent="-457200">
              <a:buNone/>
            </a:pPr>
            <a:r>
              <a:rPr lang="ru-RU" sz="2400" dirty="0" smtClean="0"/>
              <a:t>	Использовался маркер на масляной основе, который медленно высыхал на бюллетенях, так как обработанная водяными знаками бумага имеет низкую впитываемую способность, в результате чего отметка на бюллетене смазывалась;</a:t>
            </a:r>
          </a:p>
          <a:p>
            <a:pPr marL="0" indent="0">
              <a:buNone/>
            </a:pPr>
            <a:r>
              <a:rPr lang="ru-RU" sz="2400" b="1" dirty="0" smtClean="0"/>
              <a:t>Возможные решения:</a:t>
            </a:r>
          </a:p>
          <a:p>
            <a:pPr marL="0" indent="0">
              <a:buNone/>
            </a:pPr>
            <a:r>
              <a:rPr lang="ru-RU" sz="2400" dirty="0" smtClean="0"/>
              <a:t>1.Адаптировать АСУ под наш бюллетень </a:t>
            </a:r>
          </a:p>
          <a:p>
            <a:pPr marL="0" indent="0">
              <a:buNone/>
            </a:pPr>
            <a:r>
              <a:rPr lang="ru-RU" sz="2400" dirty="0" smtClean="0"/>
              <a:t>2.Или изменить требования к бюллетеням под АСУ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as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303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2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1as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0989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66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Мероприятия </a:t>
            </a:r>
            <a:r>
              <a:rPr lang="ru-RU" sz="3600" b="1" dirty="0" smtClean="0"/>
              <a:t>для реализации Модели избирательного процесса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Создана Рабочая группа </a:t>
            </a:r>
            <a:r>
              <a:rPr lang="ru-RU" sz="3000" dirty="0" smtClean="0"/>
              <a:t>ЦИК по </a:t>
            </a:r>
            <a:r>
              <a:rPr lang="ru-RU" sz="3000" dirty="0" smtClean="0"/>
              <a:t>реализации Модели</a:t>
            </a:r>
          </a:p>
          <a:p>
            <a:r>
              <a:rPr lang="ru-RU" sz="3000" dirty="0" smtClean="0"/>
              <a:t>Разработано ТЗ к </a:t>
            </a:r>
            <a:r>
              <a:rPr lang="ru-RU" sz="3000" dirty="0" smtClean="0"/>
              <a:t>Информационной </a:t>
            </a:r>
            <a:r>
              <a:rPr lang="ru-RU" sz="3000" dirty="0" smtClean="0"/>
              <a:t>избирательной системы «Шайлоо».</a:t>
            </a:r>
          </a:p>
          <a:p>
            <a:r>
              <a:rPr lang="ru-RU" sz="3000" dirty="0" smtClean="0"/>
              <a:t>Необходимо приобрести мониторы </a:t>
            </a:r>
            <a:r>
              <a:rPr lang="ru-RU" sz="3000" dirty="0" smtClean="0"/>
              <a:t>(2500 на каждый УИК)</a:t>
            </a:r>
          </a:p>
          <a:p>
            <a:r>
              <a:rPr lang="ru-RU" sz="3000" dirty="0" smtClean="0"/>
              <a:t>Приобретение видеокамер (600 шт.)</a:t>
            </a:r>
          </a:p>
          <a:p>
            <a:r>
              <a:rPr lang="ru-RU" sz="3000" dirty="0" smtClean="0"/>
              <a:t>Приобретение АСУ </a:t>
            </a:r>
            <a:r>
              <a:rPr lang="ru-RU" sz="3000" dirty="0" smtClean="0"/>
              <a:t>(3816 комплектов, из них 710 единиц предоставляет </a:t>
            </a:r>
            <a:r>
              <a:rPr lang="en-US" sz="3000" dirty="0" smtClean="0"/>
              <a:t>KOIKA </a:t>
            </a:r>
            <a:r>
              <a:rPr lang="ru-RU" sz="3000" dirty="0" smtClean="0"/>
              <a:t> и 206 Швейцарское Посольство) </a:t>
            </a:r>
            <a:endParaRPr lang="ru-RU" sz="3000" dirty="0" smtClean="0"/>
          </a:p>
          <a:p>
            <a:r>
              <a:rPr lang="ru-RU" sz="3000" dirty="0" smtClean="0"/>
              <a:t>Подготовка команды (100 человек) для тестирования оборудования и последующей технической поддержки.</a:t>
            </a:r>
          </a:p>
          <a:p>
            <a:r>
              <a:rPr lang="ru-RU" sz="3000" dirty="0" smtClean="0"/>
              <a:t>Обучение 2500 </a:t>
            </a:r>
            <a:r>
              <a:rPr lang="en-US" sz="3000" dirty="0" smtClean="0"/>
              <a:t>IT</a:t>
            </a:r>
            <a:r>
              <a:rPr lang="ru-RU" sz="3000" dirty="0" smtClean="0"/>
              <a:t> </a:t>
            </a:r>
            <a:r>
              <a:rPr lang="ru-RU" sz="3000" dirty="0" smtClean="0"/>
              <a:t>специалистов </a:t>
            </a:r>
            <a:r>
              <a:rPr lang="ru-RU" sz="3000" smtClean="0"/>
              <a:t>(совместно с ГРС).</a:t>
            </a:r>
            <a:endParaRPr lang="ru-RU" sz="3000" dirty="0" smtClean="0"/>
          </a:p>
          <a:p>
            <a:r>
              <a:rPr lang="ru-RU" sz="3000" dirty="0" smtClean="0"/>
              <a:t>Обучение 2500 операторов.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6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2959">
            <a:off x="1984878" y="3501437"/>
            <a:ext cx="14887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893" y="3284984"/>
            <a:ext cx="1474017" cy="8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3126">
            <a:off x="4700362" y="3185657"/>
            <a:ext cx="14887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99792" y="179348"/>
            <a:ext cx="365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Модель Избирательного Процесса</a:t>
            </a:r>
            <a:endParaRPr lang="ru-RU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752528" y="672951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Идентификация</a:t>
            </a:r>
            <a:endParaRPr lang="ru-RU" sz="1400" b="1" dirty="0">
              <a:latin typeface="Georgia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1" y="1052319"/>
            <a:ext cx="4948141" cy="2232665"/>
            <a:chOff x="1018156" y="620270"/>
            <a:chExt cx="4948141" cy="2232665"/>
          </a:xfrm>
        </p:grpSpPr>
        <p:sp useBgFill="1">
          <p:nvSpPr>
            <p:cNvPr id="36" name="Овал 35"/>
            <p:cNvSpPr/>
            <p:nvPr/>
          </p:nvSpPr>
          <p:spPr>
            <a:xfrm>
              <a:off x="1018156" y="620270"/>
              <a:ext cx="4948141" cy="22326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090" r="71655"/>
            <a:stretch>
              <a:fillRect/>
            </a:stretch>
          </p:blipFill>
          <p:spPr>
            <a:xfrm>
              <a:off x="2242293" y="1916831"/>
              <a:ext cx="1162622" cy="904261"/>
            </a:xfrm>
            <a:prstGeom prst="rect">
              <a:avLst/>
            </a:prstGeom>
          </p:spPr>
        </p:pic>
        <p:pic>
          <p:nvPicPr>
            <p:cNvPr id="34" name="Picture 19" descr="http://alpatech.ru/components/com_catalog/images/items/large/c20061ac9d9a7f47fbae2491886a433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6509" y="855693"/>
              <a:ext cx="783913" cy="629090"/>
            </a:xfrm>
            <a:prstGeom prst="rect">
              <a:avLst/>
            </a:prstGeom>
            <a:noFill/>
          </p:spPr>
        </p:pic>
      </p:grpSp>
      <p:pic>
        <p:nvPicPr>
          <p:cNvPr id="30" name="Picture 9" descr="C:\Users\User\Desktop\Networ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160" y="4005064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User\Desktop\ur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46" y="4473277"/>
            <a:ext cx="1314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ааааыукыукы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4911" y="1267762"/>
            <a:ext cx="1673433" cy="1446360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0871" y="3812912"/>
            <a:ext cx="622946" cy="7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Скругленный прямоугольник 36"/>
          <p:cNvSpPr/>
          <p:nvPr/>
        </p:nvSpPr>
        <p:spPr>
          <a:xfrm>
            <a:off x="5288502" y="3384830"/>
            <a:ext cx="3603978" cy="32125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9" descr="C:\Users\User\Desktop\Network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815" y="3783568"/>
            <a:ext cx="470544" cy="4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066339" y="455325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электронных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УИК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3047" y="3399383"/>
            <a:ext cx="58862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ЦИК</a:t>
            </a:r>
          </a:p>
        </p:txBody>
      </p:sp>
      <p:pic>
        <p:nvPicPr>
          <p:cNvPr id="47" name="Picture 5" descr="C:\Users\User\Desktop\pril_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59248"/>
            <a:ext cx="702577" cy="346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510" y="422433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04738" y="4581128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оригиналов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ТИК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2200" y="5805264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Официальные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итоги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Голосования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7161" y="744542"/>
            <a:ext cx="3509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Выдача бюллетеня и Голосование</a:t>
            </a:r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1228" y="3473828"/>
            <a:ext cx="239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Протокол результатов </a:t>
            </a:r>
          </a:p>
          <a:p>
            <a:pPr algn="ctr"/>
            <a:r>
              <a:rPr lang="ru-RU" sz="1400" b="1" dirty="0">
                <a:latin typeface="Georgia" pitchFamily="18" charset="0"/>
              </a:rPr>
              <a:t>в</a:t>
            </a:r>
            <a:r>
              <a:rPr lang="ru-RU" sz="1400" b="1" dirty="0" smtClean="0">
                <a:latin typeface="Georgia" pitchFamily="18" charset="0"/>
              </a:rPr>
              <a:t> УИК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56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389" y="422433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714" y="422433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894" y="4222921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103" y="4222921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8537">
            <a:off x="3262302" y="3274309"/>
            <a:ext cx="148872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82" y="553789"/>
            <a:ext cx="5207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572" y="663352"/>
            <a:ext cx="571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32" y="3832610"/>
            <a:ext cx="53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893" y="4535760"/>
            <a:ext cx="558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792" y="3690932"/>
            <a:ext cx="50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2548211" y="4437112"/>
            <a:ext cx="2282227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270" y="464312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830182" y="5085184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оригиналов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УИК</a:t>
            </a:r>
            <a:endParaRPr lang="ru-RU" sz="1200" b="1" dirty="0">
              <a:latin typeface="Georgia" pitchFamily="18" charset="0"/>
            </a:endParaRPr>
          </a:p>
        </p:txBody>
      </p:sp>
      <p:pic>
        <p:nvPicPr>
          <p:cNvPr id="73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023" y="5805264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294" y="4643122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318" y="4653136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9" descr="C:\Users\User\Desktop\paper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3800" y="4650610"/>
            <a:ext cx="579642" cy="4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729241" y="3903699"/>
            <a:ext cx="239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Протокол результатов </a:t>
            </a:r>
          </a:p>
          <a:p>
            <a:pPr algn="ctr"/>
            <a:r>
              <a:rPr lang="ru-RU" sz="1400" b="1" dirty="0">
                <a:latin typeface="Georgia" pitchFamily="18" charset="0"/>
              </a:rPr>
              <a:t>в</a:t>
            </a:r>
            <a:r>
              <a:rPr lang="ru-RU" sz="1400" b="1" dirty="0" smtClean="0">
                <a:latin typeface="Georgia" pitchFamily="18" charset="0"/>
              </a:rPr>
              <a:t> ТИК</a:t>
            </a:r>
            <a:endParaRPr lang="ru-RU" sz="1400" b="1" dirty="0">
              <a:latin typeface="Georgia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1869040" y="4784084"/>
            <a:ext cx="601190" cy="184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4860032" y="4837290"/>
            <a:ext cx="356462" cy="102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02236" y="6165304"/>
            <a:ext cx="1407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Протокол ТИК</a:t>
            </a:r>
            <a:endParaRPr lang="ru-RU" sz="1200" b="1" dirty="0">
              <a:latin typeface="Georgia" pitchFamily="18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3775473" y="5517232"/>
            <a:ext cx="0" cy="2584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7020272" y="4982811"/>
            <a:ext cx="0" cy="333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64620" y="4661272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=</a:t>
            </a:r>
          </a:p>
        </p:txBody>
      </p:sp>
      <p:pic>
        <p:nvPicPr>
          <p:cNvPr id="3074" name="Picture 2" descr="C:\Users\User\Desktop\notebook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0276" y="-857280"/>
            <a:ext cx="11344276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User\Desktop\Untitled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896" y="1215181"/>
            <a:ext cx="1581944" cy="12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User\Desktop\passport4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1836625" cy="12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0" name="Нижний колонтитул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2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vo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738" y="727075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monitor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200413"/>
            <a:ext cx="11344275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44"/>
          <p:cNvGrpSpPr/>
          <p:nvPr/>
        </p:nvGrpSpPr>
        <p:grpSpPr>
          <a:xfrm>
            <a:off x="1841556" y="1541344"/>
            <a:ext cx="6445220" cy="5019497"/>
            <a:chOff x="1782053" y="1739830"/>
            <a:chExt cx="6445220" cy="5019497"/>
          </a:xfrm>
        </p:grpSpPr>
        <p:sp useBgFill="1">
          <p:nvSpPr>
            <p:cNvPr id="36" name="Овал 35"/>
            <p:cNvSpPr/>
            <p:nvPr/>
          </p:nvSpPr>
          <p:spPr>
            <a:xfrm>
              <a:off x="6340984" y="1739830"/>
              <a:ext cx="1886289" cy="1671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1" name="Picture 3" descr="C:\Users\Admin\Desktop\observers.png"/>
            <p:cNvPicPr>
              <a:picLocks noChangeAspect="1" noChangeArrowheads="1"/>
            </p:cNvPicPr>
            <p:nvPr/>
          </p:nvPicPr>
          <p:blipFill>
            <a:blip r:embed="rId4" cstate="print"/>
            <a:srcRect r="39576" b="19850"/>
            <a:stretch>
              <a:fillRect/>
            </a:stretch>
          </p:blipFill>
          <p:spPr bwMode="auto">
            <a:xfrm flipH="1">
              <a:off x="2430834" y="4401873"/>
              <a:ext cx="3714776" cy="2357454"/>
            </a:xfrm>
            <a:prstGeom prst="rect">
              <a:avLst/>
            </a:prstGeom>
            <a:noFill/>
          </p:spPr>
        </p:pic>
        <p:pic>
          <p:nvPicPr>
            <p:cNvPr id="17413" name="Picture 5" descr="C:\Users\Admin\Desktop\dsdsdsd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433" y="1925514"/>
              <a:ext cx="1027374" cy="765868"/>
            </a:xfrm>
            <a:prstGeom prst="rect">
              <a:avLst/>
            </a:prstGeom>
            <a:noFill/>
            <a:scene3d>
              <a:camera prst="orthographicFront">
                <a:rot lat="21000000" lon="2400000" rev="21000000"/>
              </a:camera>
              <a:lightRig rig="threePt" dir="t"/>
            </a:scene3d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090" r="71655"/>
            <a:stretch>
              <a:fillRect/>
            </a:stretch>
          </p:blipFill>
          <p:spPr>
            <a:xfrm>
              <a:off x="4872537" y="2231194"/>
              <a:ext cx="499089" cy="38818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090" r="71655"/>
            <a:stretch>
              <a:fillRect/>
            </a:stretch>
          </p:blipFill>
          <p:spPr>
            <a:xfrm>
              <a:off x="6402678" y="2145299"/>
              <a:ext cx="1350180" cy="1050139"/>
            </a:xfrm>
            <a:prstGeom prst="rect">
              <a:avLst/>
            </a:prstGeom>
          </p:spPr>
        </p:pic>
        <p:cxnSp>
          <p:nvCxnSpPr>
            <p:cNvPr id="40" name="Прямая со стрелкой 39"/>
            <p:cNvCxnSpPr>
              <a:endCxn id="36" idx="2"/>
            </p:cNvCxnSpPr>
            <p:nvPr/>
          </p:nvCxnSpPr>
          <p:spPr>
            <a:xfrm>
              <a:off x="5397134" y="2225993"/>
              <a:ext cx="943850" cy="34965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/>
            <p:cNvCxnSpPr/>
            <p:nvPr/>
          </p:nvCxnSpPr>
          <p:spPr>
            <a:xfrm rot="10800000" flipV="1">
              <a:off x="1782053" y="2593151"/>
              <a:ext cx="2631889" cy="1846167"/>
            </a:xfrm>
            <a:prstGeom prst="bentConnector3">
              <a:avLst>
                <a:gd name="adj1" fmla="val 50000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786730" y="214290"/>
            <a:ext cx="31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Идентификация избирателей</a:t>
            </a:r>
            <a:endParaRPr lang="ru-RU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4972502" y="3933056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Наблюдатели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8024" y="6926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Избиратель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4657" y="1249015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Сотрудник ГРС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1409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Устройство для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считывания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ID-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карт и отпечатков пальцев</a:t>
            </a:r>
            <a:endParaRPr lang="ru-RU" sz="1400" dirty="0"/>
          </a:p>
        </p:txBody>
      </p:sp>
      <p:pic>
        <p:nvPicPr>
          <p:cNvPr id="34" name="Picture 19" descr="http://alpatech.ru/components/com_catalog/images/items/large/c20061ac9d9a7f47fbae2491886a43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4391" y="639670"/>
            <a:ext cx="783913" cy="62909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720187" y="816967"/>
            <a:ext cx="2604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Видеокамера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42918"/>
            <a:ext cx="3380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1400" dirty="0" smtClean="0">
                <a:latin typeface="Georgia" pitchFamily="18" charset="0"/>
              </a:rPr>
              <a:t>Данные идентифицированного </a:t>
            </a:r>
          </a:p>
          <a:p>
            <a:r>
              <a:rPr lang="ru-RU" sz="1400" dirty="0" smtClean="0">
                <a:latin typeface="Georgia" pitchFamily="18" charset="0"/>
              </a:rPr>
              <a:t>избирателя отображаются как на </a:t>
            </a:r>
          </a:p>
          <a:p>
            <a:r>
              <a:rPr lang="ru-RU" sz="1400" dirty="0">
                <a:latin typeface="Georgia" pitchFamily="18" charset="0"/>
              </a:rPr>
              <a:t>к</a:t>
            </a:r>
            <a:r>
              <a:rPr lang="ru-RU" sz="1400" dirty="0" smtClean="0">
                <a:latin typeface="Georgia" pitchFamily="18" charset="0"/>
              </a:rPr>
              <a:t>омпьютере  оператора под наблюдением   члена комиссии, </a:t>
            </a:r>
          </a:p>
          <a:p>
            <a:r>
              <a:rPr lang="ru-RU" sz="1400" dirty="0" smtClean="0">
                <a:latin typeface="Georgia" pitchFamily="18" charset="0"/>
              </a:rPr>
              <a:t>так и на большом мониторе </a:t>
            </a:r>
          </a:p>
          <a:p>
            <a:r>
              <a:rPr lang="ru-RU" sz="1400" dirty="0" smtClean="0">
                <a:latin typeface="Georgia" pitchFamily="18" charset="0"/>
              </a:rPr>
              <a:t>для наблюдателей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054" name="Picture 6" descr="C:\Users\User\Desktop\scree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701" y="733425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5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6086155" y="2948908"/>
            <a:ext cx="2086245" cy="3000372"/>
            <a:chOff x="6572264" y="3857628"/>
            <a:chExt cx="2086245" cy="3000372"/>
          </a:xfrm>
        </p:grpSpPr>
        <p:pic>
          <p:nvPicPr>
            <p:cNvPr id="5" name="Picture 13" descr="C:\Users\Admin\Desktop\Без имени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2264" y="4357694"/>
              <a:ext cx="1791310" cy="250030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580696" y="3857628"/>
              <a:ext cx="2077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Автоматически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считывающая урна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</p:grpSp>
      <p:pic>
        <p:nvPicPr>
          <p:cNvPr id="18434" name="Picture 2" descr="C:\Users\Admin\Desktop\ааааыукыукы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957" y="3665658"/>
            <a:ext cx="2308891" cy="1995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721189"/>
            <a:ext cx="44214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Допускаются только идентифицированные</a:t>
            </a:r>
          </a:p>
          <a:p>
            <a:r>
              <a:rPr lang="ru-RU" dirty="0" smtClean="0">
                <a:latin typeface="Georgia" pitchFamily="18" charset="0"/>
              </a:rPr>
              <a:t>избиратели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639684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Избирательный</a:t>
            </a:r>
            <a:endParaRPr lang="ru-RU" sz="1600" dirty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бюллетень выдается </a:t>
            </a:r>
            <a:r>
              <a:rPr lang="ru-RU" sz="1600" dirty="0">
                <a:latin typeface="Georgia" pitchFamily="18" charset="0"/>
              </a:rPr>
              <a:t>в </a:t>
            </a:r>
            <a:r>
              <a:rPr lang="ru-RU" sz="1600" dirty="0" smtClean="0">
                <a:latin typeface="Georgia" pitchFamily="18" charset="0"/>
              </a:rPr>
              <a:t>бумажном виде 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623" y="2492896"/>
            <a:ext cx="590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После проставления отметки о волеизъявлении избирателя в избирательном бюллетене, бюллетень пропускается в автоматически считывающую урну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113" y="21429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Проведение голосования</a:t>
            </a:r>
            <a:endParaRPr lang="ru-RU" b="1" u="sng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3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787">
            <a:off x="4838764" y="3632008"/>
            <a:ext cx="2362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Users\User\Desktop\Networ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556" y="3068960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787">
            <a:off x="4198194" y="3519350"/>
            <a:ext cx="2362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2501255" cy="15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Desktop\ew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649" y="583508"/>
            <a:ext cx="1967431" cy="16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Скругленный прямоугольник 79"/>
          <p:cNvSpPr/>
          <p:nvPr/>
        </p:nvSpPr>
        <p:spPr>
          <a:xfrm>
            <a:off x="323528" y="620688"/>
            <a:ext cx="5228632" cy="5967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01217">
            <a:off x="6714055" y="2277815"/>
            <a:ext cx="156065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2860">
            <a:off x="1942581" y="3114293"/>
            <a:ext cx="2362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3528" y="446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Подсчет голосов в Участковой Избирательной Комиссии</a:t>
            </a:r>
            <a:endParaRPr lang="ru-RU" b="1" u="sng" dirty="0"/>
          </a:p>
          <a:p>
            <a:endParaRPr lang="ru-RU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308288" y="4941168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Наблюдатели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631721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Член</a:t>
            </a:r>
            <a:r>
              <a:rPr lang="ru-RU" sz="1200" b="1" dirty="0">
                <a:latin typeface="Georgia" pitchFamily="18" charset="0"/>
              </a:rPr>
              <a:t>ы</a:t>
            </a:r>
            <a:r>
              <a:rPr lang="ru-RU" sz="1200" b="1" dirty="0" smtClean="0">
                <a:latin typeface="Georgia" pitchFamily="18" charset="0"/>
              </a:rPr>
              <a:t> комиссии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1252498"/>
            <a:ext cx="2880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      После завершения голосования, Автоматически Считывающая Урна производит распечатку результатов подсчета голосов для УИК, наблюдателей, представителей,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 полит. партий и кандидатов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029" name="Picture 5" descr="C:\Users\User\Desktop\pril_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237" y="2062980"/>
            <a:ext cx="1518894" cy="1051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>
            <a:stCxn id="1029" idx="0"/>
          </p:cNvCxnSpPr>
          <p:nvPr/>
        </p:nvCxnSpPr>
        <p:spPr>
          <a:xfrm flipH="1" flipV="1">
            <a:off x="4211960" y="1772816"/>
            <a:ext cx="417724" cy="290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29" idx="0"/>
          </p:cNvCxnSpPr>
          <p:nvPr/>
        </p:nvCxnSpPr>
        <p:spPr>
          <a:xfrm flipV="1">
            <a:off x="4629684" y="1423432"/>
            <a:ext cx="181250" cy="63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29" idx="2"/>
          </p:cNvCxnSpPr>
          <p:nvPr/>
        </p:nvCxnSpPr>
        <p:spPr>
          <a:xfrm flipH="1">
            <a:off x="3324649" y="3114521"/>
            <a:ext cx="1305035" cy="251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029" idx="2"/>
          </p:cNvCxnSpPr>
          <p:nvPr/>
        </p:nvCxnSpPr>
        <p:spPr>
          <a:xfrm flipH="1">
            <a:off x="4383151" y="3114521"/>
            <a:ext cx="246533" cy="1877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029" idx="2"/>
          </p:cNvCxnSpPr>
          <p:nvPr/>
        </p:nvCxnSpPr>
        <p:spPr>
          <a:xfrm flipH="1">
            <a:off x="3977166" y="3114521"/>
            <a:ext cx="652518" cy="208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635896" y="3114521"/>
            <a:ext cx="993788" cy="2323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8" descr="C:\Users\User\Desktop\Untit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70143"/>
            <a:ext cx="3143755" cy="21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9853" y="4026679"/>
            <a:ext cx="622946" cy="8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9" descr="C:\Users\User\Desktop\Networ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309" y="4052728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7405837" y="494116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Центральный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Сервер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337481" y="415697"/>
            <a:ext cx="226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Официальный сайт ЦИК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363947" y="3645024"/>
            <a:ext cx="1472303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10" descr="C:\Users\User\Desktop\ur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0" y="3537173"/>
            <a:ext cx="1314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Прямая со стрелкой 1034"/>
          <p:cNvCxnSpPr>
            <a:endCxn id="1029" idx="1"/>
          </p:cNvCxnSpPr>
          <p:nvPr/>
        </p:nvCxnSpPr>
        <p:spPr>
          <a:xfrm flipV="1">
            <a:off x="1324828" y="2588751"/>
            <a:ext cx="2545409" cy="106008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68640" y="692696"/>
            <a:ext cx="245932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Участковая Избирательная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4202" y="3068960"/>
            <a:ext cx="998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Протокол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4571" y="3695391"/>
            <a:ext cx="588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ЦИК</a:t>
            </a:r>
          </a:p>
          <a:p>
            <a:pPr algn="ctr"/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7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333947" y="2276872"/>
            <a:ext cx="3157933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95183" y="179348"/>
            <a:ext cx="407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Подведение итогов голосования в УИК</a:t>
            </a:r>
            <a:endParaRPr lang="ru-RU" b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333947" y="5517233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Автоматически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считывающая урна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57893" y="4417948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Сравнение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результатов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983166" y="3140968"/>
            <a:ext cx="170431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Территориальная 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Избирательная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 ТИК )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574160" y="3135720"/>
            <a:ext cx="2462336" cy="3234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"/>
          <p:cNvGrpSpPr/>
          <p:nvPr/>
        </p:nvGrpSpPr>
        <p:grpSpPr>
          <a:xfrm>
            <a:off x="3779912" y="4028631"/>
            <a:ext cx="2582363" cy="1200569"/>
            <a:chOff x="4653933" y="3501008"/>
            <a:chExt cx="2870395" cy="12005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33" y="3501008"/>
              <a:ext cx="2870395" cy="120056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056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409" y="3765473"/>
              <a:ext cx="713359" cy="535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19" y="3621457"/>
              <a:ext cx="735929" cy="58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8" descr="C:\Users\User\Desktop\usbST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189"/>
            <a:ext cx="713359" cy="5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06032" y="2348880"/>
            <a:ext cx="245932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Участковая Избирательная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 УИК 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05200" y="1088272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75" name="Picture 8" descr="C:\Users\User\Desktop\usbSTI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402" y="5227490"/>
            <a:ext cx="665942" cy="4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User\Desktop\pap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822" y="5182821"/>
            <a:ext cx="615325" cy="5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713102" y="526113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33982" y="764704"/>
            <a:ext cx="38314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Распечатка результатов голосования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УИК вместе с электронной версией,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записанной на защищенном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электронном носителе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(флэш-карте),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направляется в вышестоящую ТИК.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104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630" y="684180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C:\Users\User\Desktop\usbST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916" y="1373794"/>
            <a:ext cx="713359" cy="5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urn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0" y="3328297"/>
            <a:ext cx="1314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>
            <a:off x="1619672" y="3938543"/>
            <a:ext cx="864096" cy="1002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9" descr="C:\Users\User\Desktop\pape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03444"/>
            <a:ext cx="662082" cy="5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Прямая со стрелкой 115"/>
          <p:cNvCxnSpPr/>
          <p:nvPr/>
        </p:nvCxnSpPr>
        <p:spPr>
          <a:xfrm>
            <a:off x="1277682" y="3528988"/>
            <a:ext cx="1217501" cy="260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6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495183" y="179348"/>
            <a:ext cx="411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Подведение итогов голосования в ТИК</a:t>
            </a:r>
            <a:endParaRPr lang="ru-RU" b="1" u="sng" dirty="0"/>
          </a:p>
        </p:txBody>
      </p:sp>
      <p:sp>
        <p:nvSpPr>
          <p:cNvPr id="101" name="TextBox 100"/>
          <p:cNvSpPr txBox="1"/>
          <p:nvPr/>
        </p:nvSpPr>
        <p:spPr>
          <a:xfrm>
            <a:off x="7064712" y="4633972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Сравнение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результатов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939" y="3704016"/>
            <a:ext cx="622946" cy="8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Скругленный прямоугольник 81"/>
          <p:cNvSpPr/>
          <p:nvPr/>
        </p:nvSpPr>
        <p:spPr>
          <a:xfrm>
            <a:off x="6357966" y="3135720"/>
            <a:ext cx="2678530" cy="3234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"/>
          <p:cNvGrpSpPr/>
          <p:nvPr/>
        </p:nvGrpSpPr>
        <p:grpSpPr>
          <a:xfrm>
            <a:off x="3707904" y="4025638"/>
            <a:ext cx="2582363" cy="1200569"/>
            <a:chOff x="4653933" y="3501008"/>
            <a:chExt cx="2870395" cy="12005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933" y="3501008"/>
              <a:ext cx="2870395" cy="120056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057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473" y="3600627"/>
              <a:ext cx="735929" cy="58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9" descr="C:\Users\User\Desktop\Networ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3864" y="3785233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2180879" y="4511886"/>
            <a:ext cx="2270665" cy="12933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05200" y="1088272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77" name="Picture 9" descr="C:\Users\User\Desktop\pap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962" y="5282815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549541" y="5377747"/>
            <a:ext cx="55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=</a:t>
            </a:r>
          </a:p>
        </p:txBody>
      </p:sp>
      <p:pic>
        <p:nvPicPr>
          <p:cNvPr id="89" name="Picture 5" descr="C:\Users\User\Desktop\pril_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303882"/>
            <a:ext cx="620208" cy="4293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Прямая со стрелкой 89"/>
          <p:cNvCxnSpPr>
            <a:endCxn id="89" idx="0"/>
          </p:cNvCxnSpPr>
          <p:nvPr/>
        </p:nvCxnSpPr>
        <p:spPr>
          <a:xfrm flipH="1">
            <a:off x="8554512" y="4625922"/>
            <a:ext cx="38900" cy="6779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5083479" y="4514402"/>
            <a:ext cx="1936793" cy="731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563888" y="894199"/>
            <a:ext cx="5588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В ТИК производится сверка бумажной и электронной версии итогов голосования в УИК.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Итоговый протокол о результатах голосования ТИК формируется на основании результатов, поступивших от 100% УИК.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Итоговый протокол и сводная таблица о результатах </a:t>
            </a:r>
          </a:p>
          <a:p>
            <a:r>
              <a:rPr lang="ru-RU" sz="1400" b="1" dirty="0" smtClean="0">
                <a:latin typeface="Georgia" pitchFamily="18" charset="0"/>
              </a:rPr>
              <a:t>      ТИК направляется в ЦИК.</a:t>
            </a:r>
          </a:p>
          <a:p>
            <a:endParaRPr lang="ru-RU" sz="1400" b="1" dirty="0"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635" y="690136"/>
            <a:ext cx="3470870" cy="5910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431872" y="1628800"/>
            <a:ext cx="6922178" cy="3194774"/>
            <a:chOff x="675846" y="4720593"/>
            <a:chExt cx="6922178" cy="3316519"/>
          </a:xfrm>
        </p:grpSpPr>
        <p:sp>
          <p:nvSpPr>
            <p:cNvPr id="40" name="TextBox 39"/>
            <p:cNvSpPr txBox="1"/>
            <p:nvPr/>
          </p:nvSpPr>
          <p:spPr>
            <a:xfrm>
              <a:off x="1614483" y="5241570"/>
              <a:ext cx="997389" cy="287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1</a:t>
              </a:r>
            </a:p>
          </p:txBody>
        </p:sp>
        <p:pic>
          <p:nvPicPr>
            <p:cNvPr id="43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590" y="4818347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750" y="4759377"/>
              <a:ext cx="579642" cy="51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926446" y="4839901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=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75846" y="4720593"/>
              <a:ext cx="2801989" cy="8283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110" y="7348301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181" y="7428719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812" y="7532213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372" y="7611373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53"/>
          <p:cNvGrpSpPr/>
          <p:nvPr/>
        </p:nvGrpSpPr>
        <p:grpSpPr>
          <a:xfrm>
            <a:off x="395536" y="2499843"/>
            <a:ext cx="2801989" cy="797976"/>
            <a:chOff x="675846" y="4720593"/>
            <a:chExt cx="2801989" cy="828385"/>
          </a:xfrm>
        </p:grpSpPr>
        <p:sp>
          <p:nvSpPr>
            <p:cNvPr id="56" name="TextBox 55"/>
            <p:cNvSpPr txBox="1"/>
            <p:nvPr/>
          </p:nvSpPr>
          <p:spPr>
            <a:xfrm>
              <a:off x="1604064" y="5241570"/>
              <a:ext cx="1018228" cy="287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</a:t>
              </a:r>
            </a:p>
          </p:txBody>
        </p:sp>
        <p:pic>
          <p:nvPicPr>
            <p:cNvPr id="58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84" y="4818347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444" y="4759377"/>
              <a:ext cx="579642" cy="51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1945140" y="4839901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=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675846" y="4720593"/>
              <a:ext cx="2801989" cy="8283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6"/>
          <p:cNvGrpSpPr/>
          <p:nvPr/>
        </p:nvGrpSpPr>
        <p:grpSpPr>
          <a:xfrm>
            <a:off x="468206" y="3990909"/>
            <a:ext cx="2801989" cy="828385"/>
            <a:chOff x="675846" y="4720593"/>
            <a:chExt cx="2801989" cy="828385"/>
          </a:xfrm>
        </p:grpSpPr>
        <p:sp>
          <p:nvSpPr>
            <p:cNvPr id="71" name="TextBox 70"/>
            <p:cNvSpPr txBox="1"/>
            <p:nvPr/>
          </p:nvSpPr>
          <p:spPr>
            <a:xfrm>
              <a:off x="1602463" y="5241570"/>
              <a:ext cx="10214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0060</a:t>
              </a:r>
            </a:p>
          </p:txBody>
        </p:sp>
        <p:pic>
          <p:nvPicPr>
            <p:cNvPr id="74" name="Picture 8" descr="C:\Users\User\Desktop\usbSTICK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256" y="4818347"/>
              <a:ext cx="567652" cy="42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9" descr="C:\Users\User\Desktop\paper_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416" y="4759377"/>
              <a:ext cx="579642" cy="51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1890112" y="4839901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=</a:t>
              </a: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75846" y="4720593"/>
              <a:ext cx="2801989" cy="8283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691680" y="3212976"/>
            <a:ext cx="2231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>
                <a:latin typeface="Georgia" pitchFamily="18" charset="0"/>
              </a:rPr>
              <a:t>.</a:t>
            </a:r>
          </a:p>
        </p:txBody>
      </p:sp>
      <p:pic>
        <p:nvPicPr>
          <p:cNvPr id="86" name="Picture 9" descr="C:\Users\User\Desktop\pap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428" y="5724740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480856" y="6145559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Итоговый протокол ТИК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49214" y="5075311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100% УИК</a:t>
            </a:r>
            <a:endParaRPr lang="ru-RU" sz="1400" b="1" dirty="0">
              <a:latin typeface="Georgia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1835696" y="4831182"/>
            <a:ext cx="10805" cy="83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72990" y="766445"/>
            <a:ext cx="170431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Территориальная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Избирательная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380312" y="3286725"/>
            <a:ext cx="5886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ЦИК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4" name="Нижний колонтитул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05338">
            <a:off x="5148609" y="1837528"/>
            <a:ext cx="10306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48551">
            <a:off x="4235259" y="1813043"/>
            <a:ext cx="100719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495183" y="46365"/>
            <a:ext cx="377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Подведение итогов голосования и </a:t>
            </a:r>
          </a:p>
          <a:p>
            <a:r>
              <a:rPr lang="ru-RU" b="1" u="sng" dirty="0" smtClean="0"/>
              <a:t>определение результатов выборов</a:t>
            </a:r>
            <a:endParaRPr lang="ru-RU" b="1" u="sng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319933" y="2930556"/>
            <a:ext cx="934072" cy="4172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79912" y="1106705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622946" cy="8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Скругленный прямоугольник 40"/>
          <p:cNvSpPr/>
          <p:nvPr/>
        </p:nvSpPr>
        <p:spPr>
          <a:xfrm>
            <a:off x="2307512" y="2832364"/>
            <a:ext cx="3960847" cy="3512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9" descr="C:\Users\User\Desktop\Networ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470544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4294551" y="419147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электронных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УИК</a:t>
            </a:r>
            <a:endParaRPr lang="ru-RU" sz="1200" b="1" dirty="0">
              <a:latin typeface="Georgia" pitchFamily="18" charset="0"/>
            </a:endParaRPr>
          </a:p>
        </p:txBody>
      </p:sp>
      <p:cxnSp>
        <p:nvCxnSpPr>
          <p:cNvPr id="96" name="Прямая со стрелкой 95"/>
          <p:cNvCxnSpPr>
            <a:endCxn id="131" idx="1"/>
          </p:cNvCxnSpPr>
          <p:nvPr/>
        </p:nvCxnSpPr>
        <p:spPr>
          <a:xfrm>
            <a:off x="6131050" y="3925300"/>
            <a:ext cx="601190" cy="184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957296" y="2901714"/>
            <a:ext cx="261161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Центральная Избирательная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Комиссия</a:t>
            </a:r>
          </a:p>
          <a:p>
            <a:pPr algn="ctr"/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187829" y="765007"/>
            <a:ext cx="889987" cy="999513"/>
            <a:chOff x="4613117" y="1268760"/>
            <a:chExt cx="889987" cy="1080119"/>
          </a:xfrm>
        </p:grpSpPr>
        <p:sp>
          <p:nvSpPr>
            <p:cNvPr id="40" name="TextBox 39"/>
            <p:cNvSpPr txBox="1"/>
            <p:nvPr/>
          </p:nvSpPr>
          <p:spPr>
            <a:xfrm>
              <a:off x="4613117" y="1268760"/>
              <a:ext cx="889987" cy="4988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607" y="1780973"/>
              <a:ext cx="311473" cy="42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9" descr="C:\Users\User\Desktop\Network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17" y="1834463"/>
              <a:ext cx="235272" cy="28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59"/>
          <p:cNvGrpSpPr/>
          <p:nvPr/>
        </p:nvGrpSpPr>
        <p:grpSpPr>
          <a:xfrm>
            <a:off x="5309426" y="783139"/>
            <a:ext cx="910827" cy="981382"/>
            <a:chOff x="4602697" y="1268760"/>
            <a:chExt cx="910827" cy="1080119"/>
          </a:xfrm>
        </p:grpSpPr>
        <p:sp>
          <p:nvSpPr>
            <p:cNvPr id="64" name="TextBox 63"/>
            <p:cNvSpPr txBox="1"/>
            <p:nvPr/>
          </p:nvSpPr>
          <p:spPr>
            <a:xfrm>
              <a:off x="4602697" y="1268760"/>
              <a:ext cx="910827" cy="508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ru-RU" sz="1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</a:t>
              </a: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607" y="1778262"/>
              <a:ext cx="311473" cy="42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9" descr="C:\Users\User\Desktop\Network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17" y="1830314"/>
              <a:ext cx="235272" cy="28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74"/>
          <p:cNvGrpSpPr/>
          <p:nvPr/>
        </p:nvGrpSpPr>
        <p:grpSpPr>
          <a:xfrm>
            <a:off x="7187435" y="764704"/>
            <a:ext cx="969111" cy="999818"/>
            <a:chOff x="4616605" y="1268760"/>
            <a:chExt cx="855494" cy="1080119"/>
          </a:xfrm>
        </p:grpSpPr>
        <p:sp>
          <p:nvSpPr>
            <p:cNvPr id="80" name="TextBox 79"/>
            <p:cNvSpPr txBox="1"/>
            <p:nvPr/>
          </p:nvSpPr>
          <p:spPr>
            <a:xfrm>
              <a:off x="4648304" y="1268760"/>
              <a:ext cx="819608" cy="465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ru-RU" sz="11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  <a:p>
              <a:pPr algn="ctr"/>
              <a:r>
                <a:rPr lang="ru-RU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УИК </a:t>
              </a:r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2320</a:t>
              </a:r>
              <a:endParaRPr lang="ru-RU" sz="11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0607" y="1781015"/>
              <a:ext cx="311473" cy="42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9" descr="C:\Users\User\Desktop\Network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17" y="1834529"/>
              <a:ext cx="235272" cy="28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TextBox 99"/>
          <p:cNvSpPr txBox="1"/>
          <p:nvPr/>
        </p:nvSpPr>
        <p:spPr>
          <a:xfrm>
            <a:off x="6274336" y="1123433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…………</a:t>
            </a:r>
          </a:p>
        </p:txBody>
      </p:sp>
      <p:grpSp>
        <p:nvGrpSpPr>
          <p:cNvPr id="5" name="Группа 101"/>
          <p:cNvGrpSpPr/>
          <p:nvPr/>
        </p:nvGrpSpPr>
        <p:grpSpPr>
          <a:xfrm>
            <a:off x="441334" y="954481"/>
            <a:ext cx="855494" cy="1080119"/>
            <a:chOff x="4616605" y="1268760"/>
            <a:chExt cx="855494" cy="1080119"/>
          </a:xfrm>
        </p:grpSpPr>
        <p:sp>
          <p:nvSpPr>
            <p:cNvPr id="104" name="TextBox 103"/>
            <p:cNvSpPr txBox="1"/>
            <p:nvPr/>
          </p:nvSpPr>
          <p:spPr>
            <a:xfrm>
              <a:off x="4670023" y="1268760"/>
              <a:ext cx="7761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Т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08"/>
          <p:cNvGrpSpPr/>
          <p:nvPr/>
        </p:nvGrpSpPr>
        <p:grpSpPr>
          <a:xfrm>
            <a:off x="455092" y="2269900"/>
            <a:ext cx="855494" cy="1080119"/>
            <a:chOff x="4616605" y="1268760"/>
            <a:chExt cx="855494" cy="1080119"/>
          </a:xfrm>
        </p:grpSpPr>
        <p:sp>
          <p:nvSpPr>
            <p:cNvPr id="110" name="TextBox 109"/>
            <p:cNvSpPr txBox="1"/>
            <p:nvPr/>
          </p:nvSpPr>
          <p:spPr>
            <a:xfrm>
              <a:off x="4659603" y="1268760"/>
              <a:ext cx="7970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Т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ИК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0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2</a:t>
              </a:r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4616605" y="1313570"/>
              <a:ext cx="855494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14"/>
          <p:cNvGrpSpPr/>
          <p:nvPr/>
        </p:nvGrpSpPr>
        <p:grpSpPr>
          <a:xfrm>
            <a:off x="453479" y="4228177"/>
            <a:ext cx="884684" cy="1080119"/>
            <a:chOff x="4672091" y="1268760"/>
            <a:chExt cx="800008" cy="1080119"/>
          </a:xfrm>
        </p:grpSpPr>
        <p:sp>
          <p:nvSpPr>
            <p:cNvPr id="116" name="TextBox 115"/>
            <p:cNvSpPr txBox="1"/>
            <p:nvPr/>
          </p:nvSpPr>
          <p:spPr>
            <a:xfrm>
              <a:off x="4805741" y="1268760"/>
              <a:ext cx="5047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Т</a:t>
              </a:r>
              <a:r>
                <a:rPr lang="ru-RU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ИК </a:t>
              </a:r>
            </a:p>
            <a:p>
              <a:pPr algn="ctr"/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  <a:latin typeface="Georgia" pitchFamily="18" charset="0"/>
                </a:rPr>
                <a:t>55</a:t>
              </a:r>
              <a:endParaRPr lang="ru-RU" sz="11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4672091" y="1313570"/>
              <a:ext cx="800008" cy="10353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2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678" y="1336958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10" y="2645428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24" y="4674963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C:\Users\User\Desktop\32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53909">
            <a:off x="6009715" y="1983280"/>
            <a:ext cx="143810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5" descr="C:\Users\User\Desktop\pril_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911" y="4994740"/>
            <a:ext cx="702577" cy="413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" descr="C:\Users\User\Desktop\Untitl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0019"/>
            <a:ext cx="2216356" cy="1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7092280" y="2852936"/>
            <a:ext cx="159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Официальный сайт ЦИК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306" y="3282088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538" y="3437663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538" y="3566617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9" descr="C:\Users\User\Desktop\pap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982" y="3715605"/>
            <a:ext cx="579642" cy="5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2341281" y="4183559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100%  оригиналов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протоколов ТИК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45599" y="5517232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Официальные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итоги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Голосования </a:t>
            </a:r>
            <a:endParaRPr lang="ru-RU" sz="1200" b="1" dirty="0">
              <a:latin typeface="Georgia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1296828" y="1579821"/>
            <a:ext cx="954263" cy="14697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7020272" y="4941168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Предварительные 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итоги</a:t>
            </a:r>
          </a:p>
          <a:p>
            <a:pPr algn="ctr"/>
            <a:r>
              <a:rPr lang="ru-RU" sz="1200" b="1" dirty="0" smtClean="0">
                <a:latin typeface="Georgia" pitchFamily="18" charset="0"/>
              </a:rPr>
              <a:t>Голосования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998390" y="4228177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=</a:t>
            </a:r>
          </a:p>
        </p:txBody>
      </p:sp>
      <p:cxnSp>
        <p:nvCxnSpPr>
          <p:cNvPr id="153" name="Прямая со стрелкой 152"/>
          <p:cNvCxnSpPr/>
          <p:nvPr/>
        </p:nvCxnSpPr>
        <p:spPr>
          <a:xfrm flipV="1">
            <a:off x="1400417" y="3925300"/>
            <a:ext cx="769382" cy="9223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55576" y="3356992"/>
            <a:ext cx="2231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900" b="1" dirty="0">
                <a:latin typeface="Georgia" pitchFamily="18" charset="0"/>
              </a:rPr>
              <a:t>.</a:t>
            </a:r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4172274" y="4535955"/>
            <a:ext cx="0" cy="333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8" name="Нижний колонтитул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2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применения технологий в выборах депутатов МК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Постановление ЦИК: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997838"/>
            <a:ext cx="6000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апробировать на выборах депутатов местных </a:t>
            </a:r>
            <a:r>
              <a:rPr lang="ru-RU" sz="2800" dirty="0" err="1" smtClean="0"/>
              <a:t>кенешей</a:t>
            </a:r>
            <a:r>
              <a:rPr lang="ru-RU" sz="2800" dirty="0" smtClean="0"/>
              <a:t> автоматизированные системы подсчета голосов с обязательным подсчетом голосов в установленном порядке в соответствии со статьей 36 Закона </a:t>
            </a:r>
            <a:r>
              <a:rPr lang="ru-RU" sz="2800" dirty="0" err="1" smtClean="0"/>
              <a:t>Кыргызской</a:t>
            </a:r>
            <a:r>
              <a:rPr lang="ru-RU" sz="2800" dirty="0" smtClean="0"/>
              <a:t> Республики «О выборах депутатов местных </a:t>
            </a:r>
            <a:r>
              <a:rPr lang="ru-RU" sz="2800" dirty="0" err="1" smtClean="0"/>
              <a:t>кенешей</a:t>
            </a:r>
            <a:r>
              <a:rPr lang="ru-RU" sz="2800" dirty="0" smtClean="0"/>
              <a:t>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B252-459A-4B17-B3FE-504508B644B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1042</TotalTime>
  <Words>553</Words>
  <Application>Microsoft Office PowerPoint</Application>
  <PresentationFormat>Экран (4:3)</PresentationFormat>
  <Paragraphs>183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Реализация Модели избирательного процесса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Опыт применения технологий в выборах депутатов МК</vt:lpstr>
      <vt:lpstr>Применение автоматической считывающей урны в выборах</vt:lpstr>
      <vt:lpstr>Выборы в г. Токтогул</vt:lpstr>
      <vt:lpstr>Выборы в Майдане</vt:lpstr>
      <vt:lpstr>Выборы в Майдане</vt:lpstr>
      <vt:lpstr>Слайд 14</vt:lpstr>
      <vt:lpstr>Слайд 15</vt:lpstr>
      <vt:lpstr>Мероприятия для реализации Модели избирательного процесса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gulnar</cp:lastModifiedBy>
  <cp:revision>72</cp:revision>
  <dcterms:created xsi:type="dcterms:W3CDTF">2014-10-08T01:48:10Z</dcterms:created>
  <dcterms:modified xsi:type="dcterms:W3CDTF">2015-04-01T10:47:37Z</dcterms:modified>
</cp:coreProperties>
</file>