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8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90" r:id="rId24"/>
    <p:sldId id="291" r:id="rId25"/>
    <p:sldId id="295" r:id="rId26"/>
    <p:sldId id="292" r:id="rId27"/>
    <p:sldId id="293" r:id="rId28"/>
    <p:sldId id="296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7126-3C07-48AD-A934-6708D157D38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E271-2F27-46F0-91F5-802AB57D3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9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8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14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0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3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0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1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6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06994-A823-488D-AFF8-080DA5DCF9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8D34-6D9B-4959-9184-C017E5F6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29.png"/><Relationship Id="rId4" Type="http://schemas.openxmlformats.org/officeDocument/2006/relationships/image" Target="../media/image4.jpeg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8002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Опыт применения нового избирательного законодательства КР на выборах ЖК КР в 2015 году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984776" cy="345638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Бишкекский</a:t>
            </a:r>
            <a:r>
              <a:rPr lang="ru-RU" sz="2800" b="1" dirty="0" smtClean="0">
                <a:solidFill>
                  <a:srgbClr val="002060"/>
                </a:solidFill>
              </a:rPr>
              <a:t> филиал Международного института мониторинга развития демократии, парламентаризма и соблюдения избирательных прав граждан государств-участников  МПА СНГ 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Бишкекский</a:t>
            </a:r>
            <a:r>
              <a:rPr lang="ru-RU" sz="2800" b="1" dirty="0" smtClean="0">
                <a:solidFill>
                  <a:srgbClr val="002060"/>
                </a:solidFill>
              </a:rPr>
              <a:t> Гуманитарный Университет им. </a:t>
            </a:r>
            <a:r>
              <a:rPr lang="ru-RU" sz="2800" b="1" dirty="0" err="1" smtClean="0">
                <a:solidFill>
                  <a:srgbClr val="002060"/>
                </a:solidFill>
              </a:rPr>
              <a:t>К.Карасаева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1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dirty="0"/>
              <a:t>Итоги голосования на УИК подводятся на основе выданных бюллетеней и подсчета чеков выданных при идентификации. </a:t>
            </a:r>
            <a:endParaRPr lang="en-US" dirty="0"/>
          </a:p>
          <a:p>
            <a:pPr>
              <a:buFont typeface="Wingdings" pitchFamily="2" charset="2"/>
              <a:buChar char="q"/>
              <a:defRPr/>
            </a:pPr>
            <a:r>
              <a:rPr lang="ru-RU" dirty="0"/>
              <a:t>В случае несовпадения контрольного соотношения определяется причина несовпадения. При выявления и устранения причин (таких причин как устранение бюллетеней не установленного образца) число действительных избирательных бюллетеней в ящике для голосования будет больше, чем число выданных избирателям бюллетеней, все избирательные бюллетени, находящиеся в ящике для голосования, решением территориальной избирательной комиссии признаются недействительными.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Статья 35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Спорные моменты при подсчете голосования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3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Возможность обжалования решений, действий (бездействий) ИК в суды первой инстанции исключается, они могут быть обжалованы в вышестоящую ИК </a:t>
            </a:r>
            <a:r>
              <a:rPr lang="ru-RU" b="1" dirty="0" smtClean="0">
                <a:solidFill>
                  <a:srgbClr val="FF0000"/>
                </a:solidFill>
              </a:rPr>
              <a:t>(так как  суды не принимают решения по существу дела!)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судебном порядке могут быть обжалованы только решения, действия (бездействия) ЦИК.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44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8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/>
              <a:t>Увеличение избирательного залога с 5000 на 50 000 кратном размере расчетного показателя (5 млн. с</a:t>
            </a:r>
            <a:r>
              <a:rPr lang="ru-RU" sz="2400" dirty="0" smtClean="0"/>
              <a:t>.)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dirty="0"/>
              <a:t>Внесенный избирательный залог возвращается после проведения выборов политическим партиям, списки которых получили 5 и более процентов голосов избирателей, принявших участие в голосовании.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/>
              <a:t>Также </a:t>
            </a:r>
            <a:r>
              <a:rPr lang="ru-RU" sz="2400" dirty="0"/>
              <a:t>данной поправкой </a:t>
            </a:r>
            <a:r>
              <a:rPr lang="ru-RU" sz="2400" dirty="0" smtClean="0"/>
              <a:t>установлено, что </a:t>
            </a:r>
            <a:r>
              <a:rPr lang="ru-RU" sz="2400" dirty="0"/>
              <a:t>оставшаяся </a:t>
            </a:r>
            <a:r>
              <a:rPr lang="ru-RU" sz="2400" dirty="0" smtClean="0"/>
              <a:t>сумма </a:t>
            </a:r>
            <a:r>
              <a:rPr lang="ru-RU" sz="2400" dirty="0"/>
              <a:t>залога  не </a:t>
            </a:r>
            <a:r>
              <a:rPr lang="ru-RU" sz="2400" dirty="0" smtClean="0"/>
              <a:t>подлежит </a:t>
            </a:r>
            <a:r>
              <a:rPr lang="ru-RU" sz="2400" dirty="0"/>
              <a:t>к зачету в бюджет, а будет использоваться ЦИКом на подготовку и проведения выборов, совершенствование избирательной системы</a:t>
            </a:r>
            <a:r>
              <a:rPr lang="ru-RU" sz="2400" dirty="0" smtClean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61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/>
              <a:t>Увеличены </a:t>
            </a:r>
            <a:r>
              <a:rPr lang="ru-RU" b="1" u="sng" dirty="0"/>
              <a:t>избирательные фонды ПП, выдвинувшей список кандидатов, в частности: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собственные средства кандидата с 5000 на 15 000 раз (1,5 млн сом);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собственные средства ПП с 200 000 на 1 000 000 раз (100 млн. сом);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пожертвования физических лиц с 1000 на 2000 раз (200 тыс. сом.);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пожертвования юридических лиц с 5000 на 30 000 раз (3 </a:t>
            </a:r>
            <a:r>
              <a:rPr lang="ru-RU" dirty="0" err="1"/>
              <a:t>млн.сом</a:t>
            </a:r>
            <a:r>
              <a:rPr lang="ru-RU" dirty="0"/>
              <a:t>).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Предельная сумма расходов ПП не может  превышать расчетный показатель более чем в 5 000 000 раз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(500 млн. сом).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6</a:t>
            </a:r>
            <a:r>
              <a:rPr lang="ru-RU" dirty="0" smtClean="0"/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8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Принято концептуально предложение, чтобы список кандидатов, утвержденный на съезде политической партии, был окончательным, не подвергался каким-либо изменениям и ни у кого из кандидатов при получении мандата депутата не было возможности перешагивания через других людей, находящихся в списке в ожидании своей очереди.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6</a:t>
            </a:r>
            <a:r>
              <a:rPr lang="ru-RU" dirty="0" smtClean="0"/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0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136904" cy="43924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Реализация модели избирательного процесса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7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959">
            <a:off x="1984878" y="3501437"/>
            <a:ext cx="148872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93" y="3284984"/>
            <a:ext cx="1474017" cy="8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126">
            <a:off x="4700362" y="3185657"/>
            <a:ext cx="148872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99792" y="179348"/>
            <a:ext cx="365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Модель Избирательного Процесса</a:t>
            </a:r>
            <a:endParaRPr lang="ru-RU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752528" y="672951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Идентификация</a:t>
            </a:r>
            <a:endParaRPr lang="ru-RU" sz="1400" b="1" dirty="0">
              <a:latin typeface="Georgia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1" y="1052319"/>
            <a:ext cx="4948141" cy="2232665"/>
            <a:chOff x="1018156" y="620270"/>
            <a:chExt cx="4948141" cy="2232665"/>
          </a:xfrm>
        </p:grpSpPr>
        <p:sp useBgFill="1">
          <p:nvSpPr>
            <p:cNvPr id="36" name="Овал 35"/>
            <p:cNvSpPr/>
            <p:nvPr/>
          </p:nvSpPr>
          <p:spPr>
            <a:xfrm>
              <a:off x="1018156" y="620270"/>
              <a:ext cx="4948141" cy="2232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0" r="71655"/>
            <a:stretch>
              <a:fillRect/>
            </a:stretch>
          </p:blipFill>
          <p:spPr>
            <a:xfrm>
              <a:off x="2242293" y="1916831"/>
              <a:ext cx="1162622" cy="904261"/>
            </a:xfrm>
            <a:prstGeom prst="rect">
              <a:avLst/>
            </a:prstGeom>
          </p:spPr>
        </p:pic>
        <p:pic>
          <p:nvPicPr>
            <p:cNvPr id="34" name="Picture 19" descr="http://alpatech.ru/components/com_catalog/images/items/large/c20061ac9d9a7f47fbae2491886a433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6509" y="855693"/>
              <a:ext cx="783913" cy="629090"/>
            </a:xfrm>
            <a:prstGeom prst="rect">
              <a:avLst/>
            </a:prstGeom>
            <a:noFill/>
          </p:spPr>
        </p:pic>
      </p:grpSp>
      <p:pic>
        <p:nvPicPr>
          <p:cNvPr id="30" name="Picture 9" descr="C:\Users\User\Desktop\Network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60" y="4005064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User\Desktop\ur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6" y="4473277"/>
            <a:ext cx="1314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ааааыукыукыу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4911" y="1267762"/>
            <a:ext cx="1673433" cy="1446360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0871" y="3812912"/>
            <a:ext cx="622946" cy="7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Скругленный прямоугольник 36"/>
          <p:cNvSpPr/>
          <p:nvPr/>
        </p:nvSpPr>
        <p:spPr>
          <a:xfrm>
            <a:off x="5288502" y="3384830"/>
            <a:ext cx="3603978" cy="3212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9" descr="C:\Users\User\Desktop\Network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15" y="3783568"/>
            <a:ext cx="470544" cy="4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066339" y="455325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электронных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УИК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43047" y="3399383"/>
            <a:ext cx="58862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ЦИК</a:t>
            </a:r>
          </a:p>
        </p:txBody>
      </p:sp>
      <p:pic>
        <p:nvPicPr>
          <p:cNvPr id="47" name="Picture 5" descr="C:\Users\User\Desktop\pril_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59248"/>
            <a:ext cx="702577" cy="346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10" y="422433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304738" y="4581128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оригиналов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ТИК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72200" y="5805264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Официальные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итоги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Голосования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67161" y="744542"/>
            <a:ext cx="3509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Выдача бюллетеня и Голосование</a:t>
            </a:r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1228" y="3473828"/>
            <a:ext cx="2398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Протокол результатов </a:t>
            </a:r>
          </a:p>
          <a:p>
            <a:pPr algn="ctr"/>
            <a:r>
              <a:rPr lang="ru-RU" sz="1400" b="1" dirty="0">
                <a:latin typeface="Georgia" pitchFamily="18" charset="0"/>
              </a:rPr>
              <a:t>в</a:t>
            </a:r>
            <a:r>
              <a:rPr lang="ru-RU" sz="1400" b="1" dirty="0" smtClean="0">
                <a:latin typeface="Georgia" pitchFamily="18" charset="0"/>
              </a:rPr>
              <a:t> УИК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56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89" y="422433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14" y="422433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94" y="4222921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03" y="4222921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8537">
            <a:off x="3262302" y="3274309"/>
            <a:ext cx="148872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2" y="553789"/>
            <a:ext cx="5207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72" y="663352"/>
            <a:ext cx="571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2" y="3832610"/>
            <a:ext cx="533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93" y="4535760"/>
            <a:ext cx="558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92" y="3690932"/>
            <a:ext cx="50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2548211" y="4437112"/>
            <a:ext cx="2282227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70" y="464312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2830182" y="5085184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оригиналов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УИК</a:t>
            </a:r>
            <a:endParaRPr lang="ru-RU" sz="1200" b="1" dirty="0">
              <a:latin typeface="Georgia" pitchFamily="18" charset="0"/>
            </a:endParaRPr>
          </a:p>
        </p:txBody>
      </p:sp>
      <p:pic>
        <p:nvPicPr>
          <p:cNvPr id="73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23" y="5805264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94" y="464312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18" y="4653136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00" y="4650610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729241" y="3903699"/>
            <a:ext cx="2398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Протокол результатов </a:t>
            </a:r>
          </a:p>
          <a:p>
            <a:pPr algn="ctr"/>
            <a:r>
              <a:rPr lang="ru-RU" sz="1400" b="1" dirty="0">
                <a:latin typeface="Georgia" pitchFamily="18" charset="0"/>
              </a:rPr>
              <a:t>в</a:t>
            </a:r>
            <a:r>
              <a:rPr lang="ru-RU" sz="1400" b="1" dirty="0" smtClean="0">
                <a:latin typeface="Georgia" pitchFamily="18" charset="0"/>
              </a:rPr>
              <a:t> ТИК</a:t>
            </a:r>
            <a:endParaRPr lang="ru-RU" sz="1400" b="1" dirty="0">
              <a:latin typeface="Georgia" pitchFamily="18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1869040" y="4784084"/>
            <a:ext cx="601190" cy="1842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4860032" y="4837290"/>
            <a:ext cx="356462" cy="102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02236" y="6165304"/>
            <a:ext cx="1407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Протокол ТИК</a:t>
            </a:r>
            <a:endParaRPr lang="ru-RU" sz="1200" b="1" dirty="0">
              <a:latin typeface="Georgia" pitchFamily="18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3775473" y="5517232"/>
            <a:ext cx="0" cy="2584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7020272" y="4982811"/>
            <a:ext cx="0" cy="3332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864620" y="466127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=</a:t>
            </a:r>
          </a:p>
        </p:txBody>
      </p:sp>
      <p:pic>
        <p:nvPicPr>
          <p:cNvPr id="3074" name="Picture 2" descr="C:\Users\User\Desktop\notebook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276" y="-857280"/>
            <a:ext cx="11344276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User\Desktop\Untitled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96" y="1215181"/>
            <a:ext cx="1581944" cy="12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C:\Users\User\Desktop\passport4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1836625" cy="12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0" name="Нижний колонтитул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vo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727075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monitor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952" y="200413"/>
            <a:ext cx="11344275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44"/>
          <p:cNvGrpSpPr/>
          <p:nvPr/>
        </p:nvGrpSpPr>
        <p:grpSpPr>
          <a:xfrm>
            <a:off x="1841556" y="1541344"/>
            <a:ext cx="6445220" cy="5019497"/>
            <a:chOff x="1782053" y="1739830"/>
            <a:chExt cx="6445220" cy="5019497"/>
          </a:xfrm>
        </p:grpSpPr>
        <p:sp useBgFill="1">
          <p:nvSpPr>
            <p:cNvPr id="36" name="Овал 35"/>
            <p:cNvSpPr/>
            <p:nvPr/>
          </p:nvSpPr>
          <p:spPr>
            <a:xfrm>
              <a:off x="6340984" y="1739830"/>
              <a:ext cx="1886289" cy="16716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411" name="Picture 3" descr="C:\Users\Admin\Desktop\observers.png"/>
            <p:cNvPicPr>
              <a:picLocks noChangeAspect="1" noChangeArrowheads="1"/>
            </p:cNvPicPr>
            <p:nvPr/>
          </p:nvPicPr>
          <p:blipFill>
            <a:blip r:embed="rId4" cstate="print"/>
            <a:srcRect r="39576" b="19850"/>
            <a:stretch>
              <a:fillRect/>
            </a:stretch>
          </p:blipFill>
          <p:spPr bwMode="auto">
            <a:xfrm flipH="1">
              <a:off x="2430834" y="4401873"/>
              <a:ext cx="3714776" cy="2357454"/>
            </a:xfrm>
            <a:prstGeom prst="rect">
              <a:avLst/>
            </a:prstGeom>
            <a:noFill/>
          </p:spPr>
        </p:pic>
        <p:pic>
          <p:nvPicPr>
            <p:cNvPr id="17413" name="Picture 5" descr="C:\Users\Admin\Desktop\dsdsdsd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6433" y="1925514"/>
              <a:ext cx="1027374" cy="765868"/>
            </a:xfrm>
            <a:prstGeom prst="rect">
              <a:avLst/>
            </a:prstGeom>
            <a:noFill/>
            <a:scene3d>
              <a:camera prst="orthographicFront">
                <a:rot lat="21000000" lon="2400000" rev="21000000"/>
              </a:camera>
              <a:lightRig rig="threePt" dir="t"/>
            </a:scene3d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0" r="71655"/>
            <a:stretch>
              <a:fillRect/>
            </a:stretch>
          </p:blipFill>
          <p:spPr>
            <a:xfrm>
              <a:off x="4872537" y="2231194"/>
              <a:ext cx="499089" cy="38818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0" r="71655"/>
            <a:stretch>
              <a:fillRect/>
            </a:stretch>
          </p:blipFill>
          <p:spPr>
            <a:xfrm>
              <a:off x="6402678" y="2145299"/>
              <a:ext cx="1350180" cy="1050139"/>
            </a:xfrm>
            <a:prstGeom prst="rect">
              <a:avLst/>
            </a:prstGeom>
          </p:spPr>
        </p:pic>
        <p:cxnSp>
          <p:nvCxnSpPr>
            <p:cNvPr id="40" name="Прямая со стрелкой 39"/>
            <p:cNvCxnSpPr>
              <a:endCxn id="36" idx="2"/>
            </p:cNvCxnSpPr>
            <p:nvPr/>
          </p:nvCxnSpPr>
          <p:spPr>
            <a:xfrm>
              <a:off x="5397134" y="2225993"/>
              <a:ext cx="943850" cy="34965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Соединительная линия уступом 41"/>
            <p:cNvCxnSpPr/>
            <p:nvPr/>
          </p:nvCxnSpPr>
          <p:spPr>
            <a:xfrm rot="10800000" flipV="1">
              <a:off x="1782053" y="2593151"/>
              <a:ext cx="2631889" cy="1846167"/>
            </a:xfrm>
            <a:prstGeom prst="bentConnector3">
              <a:avLst>
                <a:gd name="adj1" fmla="val 50000"/>
              </a:avLst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786730" y="214290"/>
            <a:ext cx="31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Идентификация избирателей</a:t>
            </a:r>
            <a:endParaRPr lang="ru-RU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4972502" y="3933056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Наблюдатели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8024" y="69269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Избиратель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4657" y="1249015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Сотрудник ГРС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31409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Устройство для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считывания</a:t>
            </a:r>
          </a:p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ID-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карт и отпечатков пальцев</a:t>
            </a:r>
            <a:endParaRPr lang="ru-RU" sz="1400" dirty="0"/>
          </a:p>
        </p:txBody>
      </p:sp>
      <p:pic>
        <p:nvPicPr>
          <p:cNvPr id="34" name="Picture 19" descr="http://alpatech.ru/components/com_catalog/images/items/large/c20061ac9d9a7f47fbae2491886a43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4391" y="639670"/>
            <a:ext cx="783913" cy="629090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720187" y="816967"/>
            <a:ext cx="2604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Видеокамера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642918"/>
            <a:ext cx="3380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1400" dirty="0" smtClean="0">
                <a:latin typeface="Georgia" pitchFamily="18" charset="0"/>
              </a:rPr>
              <a:t>Данные идентифицированного </a:t>
            </a:r>
          </a:p>
          <a:p>
            <a:r>
              <a:rPr lang="ru-RU" sz="1400" dirty="0" smtClean="0">
                <a:latin typeface="Georgia" pitchFamily="18" charset="0"/>
              </a:rPr>
              <a:t>избирателя отображаются как на </a:t>
            </a:r>
          </a:p>
          <a:p>
            <a:r>
              <a:rPr lang="ru-RU" sz="1400" dirty="0">
                <a:latin typeface="Georgia" pitchFamily="18" charset="0"/>
              </a:rPr>
              <a:t>к</a:t>
            </a:r>
            <a:r>
              <a:rPr lang="ru-RU" sz="1400" dirty="0" smtClean="0">
                <a:latin typeface="Georgia" pitchFamily="18" charset="0"/>
              </a:rPr>
              <a:t>омпьютере  оператора под наблюдением   члена комиссии, </a:t>
            </a:r>
          </a:p>
          <a:p>
            <a:r>
              <a:rPr lang="ru-RU" sz="1400" dirty="0" smtClean="0">
                <a:latin typeface="Georgia" pitchFamily="18" charset="0"/>
              </a:rPr>
              <a:t>так и на большом мониторе </a:t>
            </a:r>
          </a:p>
          <a:p>
            <a:r>
              <a:rPr lang="ru-RU" sz="1400" dirty="0" smtClean="0">
                <a:latin typeface="Georgia" pitchFamily="18" charset="0"/>
              </a:rPr>
              <a:t>для наблюдателей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2054" name="Picture 6" descr="C:\Users\User\Desktop\screen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01" y="733425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6086155" y="2948908"/>
            <a:ext cx="2086245" cy="3000372"/>
            <a:chOff x="6572264" y="3857628"/>
            <a:chExt cx="2086245" cy="3000372"/>
          </a:xfrm>
        </p:grpSpPr>
        <p:pic>
          <p:nvPicPr>
            <p:cNvPr id="5" name="Picture 13" descr="C:\Users\Admin\Desktop\Без имени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2264" y="4357694"/>
              <a:ext cx="1791310" cy="250030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580696" y="3857628"/>
              <a:ext cx="2077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Автоматически</a:t>
              </a:r>
            </a:p>
            <a:p>
              <a:pPr algn="ctr"/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считывающая урна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</p:grpSp>
      <p:pic>
        <p:nvPicPr>
          <p:cNvPr id="18434" name="Picture 2" descr="C:\Users\Admin\Desktop\ааааыукыукы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957" y="3665658"/>
            <a:ext cx="2308891" cy="1995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721189"/>
            <a:ext cx="44214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Georgia" pitchFamily="18" charset="0"/>
              </a:rPr>
              <a:t>Допускаются только идентифицированные</a:t>
            </a:r>
          </a:p>
          <a:p>
            <a:r>
              <a:rPr lang="ru-RU" dirty="0" smtClean="0">
                <a:latin typeface="Georgia" pitchFamily="18" charset="0"/>
              </a:rPr>
              <a:t>избиратели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639684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Georgia" pitchFamily="18" charset="0"/>
              </a:rPr>
              <a:t>Избирательный</a:t>
            </a:r>
            <a:endParaRPr lang="ru-RU" sz="1600" dirty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бюллетень выдается </a:t>
            </a:r>
            <a:r>
              <a:rPr lang="ru-RU" sz="1600" dirty="0">
                <a:latin typeface="Georgia" pitchFamily="18" charset="0"/>
              </a:rPr>
              <a:t>в </a:t>
            </a:r>
            <a:r>
              <a:rPr lang="ru-RU" sz="1600" dirty="0" smtClean="0">
                <a:latin typeface="Georgia" pitchFamily="18" charset="0"/>
              </a:rPr>
              <a:t>бумажном виде 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623" y="2492896"/>
            <a:ext cx="590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Georgia" pitchFamily="18" charset="0"/>
              </a:rPr>
              <a:t>После проставления отметки о волеизъявлении избирателя в избирательном бюллетене, бюллетень пропускается в автоматически считывающую урну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4113" y="21429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Проведение голосования</a:t>
            </a:r>
            <a:endParaRPr lang="ru-RU" b="1" u="sng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787">
            <a:off x="4838764" y="3632008"/>
            <a:ext cx="2362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9" descr="C:\Users\User\Desktop\Networ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56" y="3068960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787">
            <a:off x="4198194" y="3519350"/>
            <a:ext cx="2362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2501255" cy="15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User\Desktop\ew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49" y="583508"/>
            <a:ext cx="1967431" cy="16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Скругленный прямоугольник 79"/>
          <p:cNvSpPr/>
          <p:nvPr/>
        </p:nvSpPr>
        <p:spPr>
          <a:xfrm>
            <a:off x="323528" y="620688"/>
            <a:ext cx="5228632" cy="5967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1217">
            <a:off x="6714055" y="2277815"/>
            <a:ext cx="156065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860">
            <a:off x="1942581" y="3114293"/>
            <a:ext cx="2362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3528" y="4462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Подсчет голосов в Участковой Избирательной Комиссии</a:t>
            </a:r>
            <a:endParaRPr lang="ru-RU" b="1" u="sng" dirty="0"/>
          </a:p>
          <a:p>
            <a:endParaRPr lang="ru-RU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2308288" y="4941168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Наблюдатели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631721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Член</a:t>
            </a:r>
            <a:r>
              <a:rPr lang="ru-RU" sz="1200" b="1" dirty="0">
                <a:latin typeface="Georgia" pitchFamily="18" charset="0"/>
              </a:rPr>
              <a:t>ы</a:t>
            </a:r>
            <a:r>
              <a:rPr lang="ru-RU" sz="1200" b="1" dirty="0" smtClean="0">
                <a:latin typeface="Georgia" pitchFamily="18" charset="0"/>
              </a:rPr>
              <a:t> комиссии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8" y="1252498"/>
            <a:ext cx="2880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      После завершения голосования, Автоматически Считывающая Урна производит распечатку результатов подсчета голосов для УИК, наблюдателей, представителей,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 полит. партий и кандидатов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1029" name="Picture 5" descr="C:\Users\User\Desktop\pril_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37" y="2062980"/>
            <a:ext cx="1518894" cy="1051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>
            <a:stCxn id="1029" idx="0"/>
          </p:cNvCxnSpPr>
          <p:nvPr/>
        </p:nvCxnSpPr>
        <p:spPr>
          <a:xfrm flipH="1" flipV="1">
            <a:off x="4211960" y="1772816"/>
            <a:ext cx="417724" cy="290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29" idx="0"/>
          </p:cNvCxnSpPr>
          <p:nvPr/>
        </p:nvCxnSpPr>
        <p:spPr>
          <a:xfrm flipV="1">
            <a:off x="4629684" y="1423432"/>
            <a:ext cx="181250" cy="639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029" idx="2"/>
          </p:cNvCxnSpPr>
          <p:nvPr/>
        </p:nvCxnSpPr>
        <p:spPr>
          <a:xfrm flipH="1">
            <a:off x="3324649" y="3114521"/>
            <a:ext cx="1305035" cy="251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029" idx="2"/>
          </p:cNvCxnSpPr>
          <p:nvPr/>
        </p:nvCxnSpPr>
        <p:spPr>
          <a:xfrm flipH="1">
            <a:off x="4383151" y="3114521"/>
            <a:ext cx="246533" cy="1877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029" idx="2"/>
          </p:cNvCxnSpPr>
          <p:nvPr/>
        </p:nvCxnSpPr>
        <p:spPr>
          <a:xfrm flipH="1">
            <a:off x="3977166" y="3114521"/>
            <a:ext cx="652518" cy="2085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3635896" y="3114521"/>
            <a:ext cx="993788" cy="2323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8" descr="C:\Users\User\Desktop\Untitl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70143"/>
            <a:ext cx="3143755" cy="21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9853" y="4026679"/>
            <a:ext cx="622946" cy="8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9" descr="C:\Users\User\Desktop\Networ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09" y="4052728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7405837" y="494116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Центральный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Сервер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6337481" y="415697"/>
            <a:ext cx="2266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Официальный сайт ЦИК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363947" y="3645024"/>
            <a:ext cx="1472303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10" descr="C:\Users\User\Desktop\ur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0" y="3537173"/>
            <a:ext cx="1314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Прямая со стрелкой 1034"/>
          <p:cNvCxnSpPr>
            <a:endCxn id="1029" idx="1"/>
          </p:cNvCxnSpPr>
          <p:nvPr/>
        </p:nvCxnSpPr>
        <p:spPr>
          <a:xfrm flipV="1">
            <a:off x="1324828" y="2588751"/>
            <a:ext cx="2545409" cy="106008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68640" y="692696"/>
            <a:ext cx="245932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Участковая Избирательная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4202" y="3068960"/>
            <a:ext cx="998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Протокол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4571" y="3695391"/>
            <a:ext cx="588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ЦИК</a:t>
            </a:r>
          </a:p>
          <a:p>
            <a:pPr algn="ctr"/>
            <a:endParaRPr lang="ru-RU" sz="1200" b="1" dirty="0" smtClean="0">
              <a:latin typeface="Georgia" pitchFamily="18" charset="0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Содержание</a:t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Нормативно-правовая база;</a:t>
            </a:r>
          </a:p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модели избирательного процесса;</a:t>
            </a:r>
          </a:p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выборов депутатов </a:t>
            </a:r>
            <a:r>
              <a:rPr lang="ru-RU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Жогорку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Кенеша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КР в 2015 году;</a:t>
            </a:r>
          </a:p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Преимущества инновационных технологий при проведении  выборных процессов.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29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/>
          <p:cNvSpPr/>
          <p:nvPr/>
        </p:nvSpPr>
        <p:spPr>
          <a:xfrm>
            <a:off x="333947" y="2276872"/>
            <a:ext cx="3157933" cy="4248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495183" y="179348"/>
            <a:ext cx="407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Подведение итогов голосования в УИК</a:t>
            </a:r>
            <a:endParaRPr lang="ru-RU" b="1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333947" y="5517233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Автоматически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считывающая урна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57893" y="4417948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Сравнение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результатов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983166" y="3140968"/>
            <a:ext cx="170431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Территориальная </a:t>
            </a: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Избирательная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 ТИК )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574160" y="3135720"/>
            <a:ext cx="2462336" cy="3234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"/>
          <p:cNvGrpSpPr/>
          <p:nvPr/>
        </p:nvGrpSpPr>
        <p:grpSpPr>
          <a:xfrm>
            <a:off x="3779912" y="4028631"/>
            <a:ext cx="2582363" cy="1200569"/>
            <a:chOff x="4653933" y="3501008"/>
            <a:chExt cx="2870395" cy="120056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933" y="3501008"/>
              <a:ext cx="2870395" cy="120056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2056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409" y="3765473"/>
              <a:ext cx="713359" cy="535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19" y="3621457"/>
              <a:ext cx="735929" cy="58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8" descr="C:\Users\User\Desktop\usbSTI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189"/>
            <a:ext cx="713359" cy="5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06032" y="2348880"/>
            <a:ext cx="245932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Участковая Избирательная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 УИК 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05200" y="1088272"/>
            <a:ext cx="30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      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75" name="Picture 8" descr="C:\Users\User\Desktop\usbST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02" y="5227490"/>
            <a:ext cx="665942" cy="4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C:\Users\User\Desktop\paper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22" y="5182821"/>
            <a:ext cx="615325" cy="5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713102" y="526113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=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733982" y="764704"/>
            <a:ext cx="38314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Распечатка результатов голосования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УИК вместе с электронной версией,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записанной на защищенном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электронном носителе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(флэш-карте),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направляется в вышестоящую ТИК.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104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0" y="684180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C:\Users\User\Desktop\usbSTI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16" y="1373794"/>
            <a:ext cx="713359" cy="5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ur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0" y="3328297"/>
            <a:ext cx="1314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 стрелкой 56"/>
          <p:cNvCxnSpPr/>
          <p:nvPr/>
        </p:nvCxnSpPr>
        <p:spPr>
          <a:xfrm>
            <a:off x="1619672" y="3938543"/>
            <a:ext cx="864096" cy="1002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9" descr="C:\Users\User\Desktop\paper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03444"/>
            <a:ext cx="662082" cy="5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Прямая со стрелкой 115"/>
          <p:cNvCxnSpPr/>
          <p:nvPr/>
        </p:nvCxnSpPr>
        <p:spPr>
          <a:xfrm>
            <a:off x="1277682" y="3528988"/>
            <a:ext cx="1217501" cy="260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495183" y="179348"/>
            <a:ext cx="411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Подведение итогов голосования в ТИК</a:t>
            </a:r>
            <a:endParaRPr lang="ru-RU" b="1" u="sng" dirty="0"/>
          </a:p>
        </p:txBody>
      </p:sp>
      <p:sp>
        <p:nvSpPr>
          <p:cNvPr id="101" name="TextBox 100"/>
          <p:cNvSpPr txBox="1"/>
          <p:nvPr/>
        </p:nvSpPr>
        <p:spPr>
          <a:xfrm>
            <a:off x="7064712" y="4633972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Сравнение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результатов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939" y="3704016"/>
            <a:ext cx="622946" cy="8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Скругленный прямоугольник 81"/>
          <p:cNvSpPr/>
          <p:nvPr/>
        </p:nvSpPr>
        <p:spPr>
          <a:xfrm>
            <a:off x="6357966" y="3135720"/>
            <a:ext cx="2678530" cy="3234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"/>
          <p:cNvGrpSpPr/>
          <p:nvPr/>
        </p:nvGrpSpPr>
        <p:grpSpPr>
          <a:xfrm>
            <a:off x="3707904" y="4025638"/>
            <a:ext cx="2582363" cy="1200569"/>
            <a:chOff x="4653933" y="3501008"/>
            <a:chExt cx="2870395" cy="120056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933" y="3501008"/>
              <a:ext cx="2870395" cy="120056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2057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473" y="3600627"/>
              <a:ext cx="735929" cy="58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9" descr="C:\Users\User\Desktop\Network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64" y="3785233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Прямая со стрелкой 61"/>
          <p:cNvCxnSpPr/>
          <p:nvPr/>
        </p:nvCxnSpPr>
        <p:spPr>
          <a:xfrm flipV="1">
            <a:off x="2180879" y="4511886"/>
            <a:ext cx="2270665" cy="12933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205200" y="1088272"/>
            <a:ext cx="30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      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77" name="Picture 9" descr="C:\Users\User\Desktop\pap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62" y="5282815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7549541" y="5377747"/>
            <a:ext cx="55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=</a:t>
            </a:r>
          </a:p>
        </p:txBody>
      </p:sp>
      <p:pic>
        <p:nvPicPr>
          <p:cNvPr id="89" name="Picture 5" descr="C:\Users\User\Desktop\pril_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303882"/>
            <a:ext cx="620208" cy="4293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Прямая со стрелкой 89"/>
          <p:cNvCxnSpPr>
            <a:endCxn id="89" idx="0"/>
          </p:cNvCxnSpPr>
          <p:nvPr/>
        </p:nvCxnSpPr>
        <p:spPr>
          <a:xfrm flipH="1">
            <a:off x="8554512" y="4625922"/>
            <a:ext cx="38900" cy="6779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5083479" y="4514402"/>
            <a:ext cx="1936793" cy="7318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563888" y="894199"/>
            <a:ext cx="55881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latin typeface="Georgia" pitchFamily="18" charset="0"/>
              </a:rPr>
              <a:t>В ТИК производится сверка бумажной и электронной версии итогов голосования в УИК.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latin typeface="Georgia" pitchFamily="18" charset="0"/>
              </a:rPr>
              <a:t>Итоговый протокол о результатах голосования ТИК формируется на основании результатов, поступивших от 100% УИК.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latin typeface="Georgia" pitchFamily="18" charset="0"/>
              </a:rPr>
              <a:t>Итоговый протокол и сводная таблица о результатах </a:t>
            </a:r>
          </a:p>
          <a:p>
            <a:r>
              <a:rPr lang="ru-RU" sz="1400" b="1" dirty="0" smtClean="0">
                <a:latin typeface="Georgia" pitchFamily="18" charset="0"/>
              </a:rPr>
              <a:t>      ТИК направляется в ЦИК.</a:t>
            </a:r>
          </a:p>
          <a:p>
            <a:endParaRPr lang="ru-RU" sz="1400" b="1" dirty="0"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635" y="690136"/>
            <a:ext cx="3470870" cy="5910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431872" y="1628800"/>
            <a:ext cx="6922178" cy="3194774"/>
            <a:chOff x="675846" y="4720593"/>
            <a:chExt cx="6922178" cy="3316519"/>
          </a:xfrm>
        </p:grpSpPr>
        <p:sp>
          <p:nvSpPr>
            <p:cNvPr id="40" name="TextBox 39"/>
            <p:cNvSpPr txBox="1"/>
            <p:nvPr/>
          </p:nvSpPr>
          <p:spPr>
            <a:xfrm>
              <a:off x="1614483" y="5241570"/>
              <a:ext cx="997389" cy="287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000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1</a:t>
              </a:r>
            </a:p>
          </p:txBody>
        </p:sp>
        <p:pic>
          <p:nvPicPr>
            <p:cNvPr id="43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590" y="4818347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750" y="4759377"/>
              <a:ext cx="579642" cy="51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926446" y="4839901"/>
              <a:ext cx="311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=</a:t>
              </a: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675846" y="4720593"/>
              <a:ext cx="2801989" cy="8283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110" y="7348301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181" y="7428719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812" y="7532213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372" y="7611373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53"/>
          <p:cNvGrpSpPr/>
          <p:nvPr/>
        </p:nvGrpSpPr>
        <p:grpSpPr>
          <a:xfrm>
            <a:off x="395536" y="2499843"/>
            <a:ext cx="2801989" cy="797976"/>
            <a:chOff x="675846" y="4720593"/>
            <a:chExt cx="2801989" cy="828385"/>
          </a:xfrm>
        </p:grpSpPr>
        <p:sp>
          <p:nvSpPr>
            <p:cNvPr id="56" name="TextBox 55"/>
            <p:cNvSpPr txBox="1"/>
            <p:nvPr/>
          </p:nvSpPr>
          <p:spPr>
            <a:xfrm>
              <a:off x="1604064" y="5241570"/>
              <a:ext cx="1018228" cy="287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000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2</a:t>
              </a:r>
            </a:p>
          </p:txBody>
        </p:sp>
        <p:pic>
          <p:nvPicPr>
            <p:cNvPr id="58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84" y="4818347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444" y="4759377"/>
              <a:ext cx="579642" cy="51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1945140" y="4839901"/>
              <a:ext cx="311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=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675846" y="4720593"/>
              <a:ext cx="2801989" cy="8283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6"/>
          <p:cNvGrpSpPr/>
          <p:nvPr/>
        </p:nvGrpSpPr>
        <p:grpSpPr>
          <a:xfrm>
            <a:off x="468206" y="3990909"/>
            <a:ext cx="2801989" cy="828385"/>
            <a:chOff x="675846" y="4720593"/>
            <a:chExt cx="2801989" cy="828385"/>
          </a:xfrm>
        </p:grpSpPr>
        <p:sp>
          <p:nvSpPr>
            <p:cNvPr id="71" name="TextBox 70"/>
            <p:cNvSpPr txBox="1"/>
            <p:nvPr/>
          </p:nvSpPr>
          <p:spPr>
            <a:xfrm>
              <a:off x="1602463" y="5241570"/>
              <a:ext cx="10214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0060</a:t>
              </a:r>
            </a:p>
          </p:txBody>
        </p:sp>
        <p:pic>
          <p:nvPicPr>
            <p:cNvPr id="74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256" y="4818347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416" y="4759377"/>
              <a:ext cx="579642" cy="51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1890112" y="4839901"/>
              <a:ext cx="311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=</a:t>
              </a:r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75846" y="4720593"/>
              <a:ext cx="2801989" cy="8283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691680" y="3212976"/>
            <a:ext cx="2231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>
                <a:latin typeface="Georgia" pitchFamily="18" charset="0"/>
              </a:rPr>
              <a:t>.</a:t>
            </a:r>
          </a:p>
        </p:txBody>
      </p:sp>
      <p:pic>
        <p:nvPicPr>
          <p:cNvPr id="86" name="Picture 9" descr="C:\Users\User\Desktop\pap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28" y="5724740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480856" y="6145559"/>
            <a:ext cx="26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Итоговый протокол ТИК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49214" y="5075311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100% УИК</a:t>
            </a:r>
            <a:endParaRPr lang="ru-RU" sz="1400" b="1" dirty="0">
              <a:latin typeface="Georgia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1835696" y="4831182"/>
            <a:ext cx="10805" cy="83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72990" y="766445"/>
            <a:ext cx="170431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Территориальная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Избирательная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80312" y="3286725"/>
            <a:ext cx="588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ЦИК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4" name="Нижний колонтитул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338">
            <a:off x="5148609" y="1837528"/>
            <a:ext cx="10306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551">
            <a:off x="4235259" y="1813043"/>
            <a:ext cx="100719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495183" y="46365"/>
            <a:ext cx="377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Подведение итогов голосования и </a:t>
            </a:r>
          </a:p>
          <a:p>
            <a:r>
              <a:rPr lang="ru-RU" b="1" u="sng" dirty="0" smtClean="0"/>
              <a:t>определение результатов выборов</a:t>
            </a:r>
            <a:endParaRPr lang="ru-RU" b="1" u="sng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319933" y="2930556"/>
            <a:ext cx="934072" cy="4172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779912" y="1106705"/>
            <a:ext cx="30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      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622946" cy="8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Скругленный прямоугольник 40"/>
          <p:cNvSpPr/>
          <p:nvPr/>
        </p:nvSpPr>
        <p:spPr>
          <a:xfrm>
            <a:off x="2307512" y="2832364"/>
            <a:ext cx="3960847" cy="3512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9" descr="C:\Users\User\Desktop\Networ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4294551" y="419147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электронных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УИК</a:t>
            </a:r>
            <a:endParaRPr lang="ru-RU" sz="1200" b="1" dirty="0">
              <a:latin typeface="Georgia" pitchFamily="18" charset="0"/>
            </a:endParaRPr>
          </a:p>
        </p:txBody>
      </p:sp>
      <p:cxnSp>
        <p:nvCxnSpPr>
          <p:cNvPr id="96" name="Прямая со стрелкой 95"/>
          <p:cNvCxnSpPr>
            <a:endCxn id="131" idx="1"/>
          </p:cNvCxnSpPr>
          <p:nvPr/>
        </p:nvCxnSpPr>
        <p:spPr>
          <a:xfrm>
            <a:off x="6131050" y="3925300"/>
            <a:ext cx="601190" cy="1842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957296" y="2901714"/>
            <a:ext cx="261161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Центральная Избирательная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187829" y="765007"/>
            <a:ext cx="889987" cy="999513"/>
            <a:chOff x="4613117" y="1268760"/>
            <a:chExt cx="889987" cy="1080119"/>
          </a:xfrm>
        </p:grpSpPr>
        <p:sp>
          <p:nvSpPr>
            <p:cNvPr id="40" name="TextBox 39"/>
            <p:cNvSpPr txBox="1"/>
            <p:nvPr/>
          </p:nvSpPr>
          <p:spPr>
            <a:xfrm>
              <a:off x="4613117" y="1268760"/>
              <a:ext cx="889987" cy="4988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1</a:t>
              </a: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0607" y="1780973"/>
              <a:ext cx="311473" cy="42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9" descr="C:\Users\User\Desktop\Network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517" y="1834463"/>
              <a:ext cx="235272" cy="28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59"/>
          <p:cNvGrpSpPr/>
          <p:nvPr/>
        </p:nvGrpSpPr>
        <p:grpSpPr>
          <a:xfrm>
            <a:off x="5309426" y="783139"/>
            <a:ext cx="910827" cy="981382"/>
            <a:chOff x="4602697" y="1268760"/>
            <a:chExt cx="910827" cy="1080119"/>
          </a:xfrm>
        </p:grpSpPr>
        <p:sp>
          <p:nvSpPr>
            <p:cNvPr id="64" name="TextBox 63"/>
            <p:cNvSpPr txBox="1"/>
            <p:nvPr/>
          </p:nvSpPr>
          <p:spPr>
            <a:xfrm>
              <a:off x="4602697" y="1268760"/>
              <a:ext cx="910827" cy="5081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2</a:t>
              </a: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0607" y="1778262"/>
              <a:ext cx="311473" cy="42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9" descr="C:\Users\User\Desktop\Network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517" y="1830314"/>
              <a:ext cx="235272" cy="28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74"/>
          <p:cNvGrpSpPr/>
          <p:nvPr/>
        </p:nvGrpSpPr>
        <p:grpSpPr>
          <a:xfrm>
            <a:off x="7187435" y="764704"/>
            <a:ext cx="969111" cy="999818"/>
            <a:chOff x="4616605" y="1268760"/>
            <a:chExt cx="855494" cy="1080119"/>
          </a:xfrm>
        </p:grpSpPr>
        <p:sp>
          <p:nvSpPr>
            <p:cNvPr id="80" name="TextBox 79"/>
            <p:cNvSpPr txBox="1"/>
            <p:nvPr/>
          </p:nvSpPr>
          <p:spPr>
            <a:xfrm>
              <a:off x="4648304" y="1268760"/>
              <a:ext cx="819608" cy="465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ru-RU" sz="11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  <a:p>
              <a:pPr algn="ctr"/>
              <a:r>
                <a:rPr lang="ru-RU" sz="11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2320</a:t>
              </a:r>
              <a:endParaRPr lang="ru-RU" sz="11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0607" y="1781015"/>
              <a:ext cx="311473" cy="42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" name="Picture 9" descr="C:\Users\User\Desktop\Network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517" y="1834529"/>
              <a:ext cx="235272" cy="28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TextBox 99"/>
          <p:cNvSpPr txBox="1"/>
          <p:nvPr/>
        </p:nvSpPr>
        <p:spPr>
          <a:xfrm>
            <a:off x="6274336" y="1123433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…………</a:t>
            </a:r>
          </a:p>
        </p:txBody>
      </p:sp>
      <p:grpSp>
        <p:nvGrpSpPr>
          <p:cNvPr id="5" name="Группа 101"/>
          <p:cNvGrpSpPr/>
          <p:nvPr/>
        </p:nvGrpSpPr>
        <p:grpSpPr>
          <a:xfrm>
            <a:off x="441334" y="954481"/>
            <a:ext cx="855494" cy="1080119"/>
            <a:chOff x="4616605" y="1268760"/>
            <a:chExt cx="855494" cy="1080119"/>
          </a:xfrm>
        </p:grpSpPr>
        <p:sp>
          <p:nvSpPr>
            <p:cNvPr id="104" name="TextBox 103"/>
            <p:cNvSpPr txBox="1"/>
            <p:nvPr/>
          </p:nvSpPr>
          <p:spPr>
            <a:xfrm>
              <a:off x="4670023" y="1268760"/>
              <a:ext cx="7761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Т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1</a:t>
              </a:r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108"/>
          <p:cNvGrpSpPr/>
          <p:nvPr/>
        </p:nvGrpSpPr>
        <p:grpSpPr>
          <a:xfrm>
            <a:off x="455092" y="2269900"/>
            <a:ext cx="855494" cy="1080119"/>
            <a:chOff x="4616605" y="1268760"/>
            <a:chExt cx="855494" cy="1080119"/>
          </a:xfrm>
        </p:grpSpPr>
        <p:sp>
          <p:nvSpPr>
            <p:cNvPr id="110" name="TextBox 109"/>
            <p:cNvSpPr txBox="1"/>
            <p:nvPr/>
          </p:nvSpPr>
          <p:spPr>
            <a:xfrm>
              <a:off x="4659603" y="1268760"/>
              <a:ext cx="7970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Т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2</a:t>
              </a:r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114"/>
          <p:cNvGrpSpPr/>
          <p:nvPr/>
        </p:nvGrpSpPr>
        <p:grpSpPr>
          <a:xfrm>
            <a:off x="453479" y="4228177"/>
            <a:ext cx="884684" cy="1080119"/>
            <a:chOff x="4672091" y="1268760"/>
            <a:chExt cx="800008" cy="1080119"/>
          </a:xfrm>
        </p:grpSpPr>
        <p:sp>
          <p:nvSpPr>
            <p:cNvPr id="116" name="TextBox 115"/>
            <p:cNvSpPr txBox="1"/>
            <p:nvPr/>
          </p:nvSpPr>
          <p:spPr>
            <a:xfrm>
              <a:off x="4805741" y="1268760"/>
              <a:ext cx="50474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Т</a:t>
              </a:r>
              <a:r>
                <a:rPr lang="ru-RU" sz="11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ИК </a:t>
              </a:r>
            </a:p>
            <a:p>
              <a:pPr algn="ctr"/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55</a:t>
              </a:r>
              <a:endParaRPr lang="ru-RU" sz="11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4672091" y="1313570"/>
              <a:ext cx="800008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2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8" y="1336958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0" y="2645428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4" y="4674963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3909">
            <a:off x="6009715" y="1983280"/>
            <a:ext cx="143810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5" descr="C:\Users\User\Desktop\pril_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11" y="4994740"/>
            <a:ext cx="702577" cy="413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" descr="C:\Users\User\Desktop\Untitl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0019"/>
            <a:ext cx="2216356" cy="1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7092280" y="2852936"/>
            <a:ext cx="159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Официальный сайт ЦИК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33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06" y="3282088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38" y="3437663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38" y="3566617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82" y="3715605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2341281" y="4183559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оригиналов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ТИК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545599" y="5517232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Официальные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итоги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Голосования </a:t>
            </a:r>
            <a:endParaRPr lang="ru-RU" sz="1200" b="1" dirty="0">
              <a:latin typeface="Georgia" pitchFamily="18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1296828" y="1579821"/>
            <a:ext cx="954263" cy="14697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020272" y="4941168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Предварительные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итоги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Голосования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998390" y="4228177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=</a:t>
            </a:r>
          </a:p>
        </p:txBody>
      </p:sp>
      <p:cxnSp>
        <p:nvCxnSpPr>
          <p:cNvPr id="153" name="Прямая со стрелкой 152"/>
          <p:cNvCxnSpPr/>
          <p:nvPr/>
        </p:nvCxnSpPr>
        <p:spPr>
          <a:xfrm flipV="1">
            <a:off x="1400417" y="3925300"/>
            <a:ext cx="769382" cy="9223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755576" y="3356992"/>
            <a:ext cx="2231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>
                <a:latin typeface="Georgia" pitchFamily="18" charset="0"/>
              </a:rPr>
              <a:t>.</a:t>
            </a:r>
          </a:p>
        </p:txBody>
      </p:sp>
      <p:cxnSp>
        <p:nvCxnSpPr>
          <p:cNvPr id="155" name="Прямая со стрелкой 154"/>
          <p:cNvCxnSpPr/>
          <p:nvPr/>
        </p:nvCxnSpPr>
        <p:spPr>
          <a:xfrm>
            <a:off x="4172274" y="4535955"/>
            <a:ext cx="0" cy="3332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8" name="Нижний колонтитул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Итоги выборов депутатов </a:t>
            </a:r>
            <a:r>
              <a:rPr lang="ru-RU" dirty="0" err="1" smtClean="0"/>
              <a:t>Жогорку</a:t>
            </a:r>
            <a:r>
              <a:rPr lang="ru-RU" dirty="0" smtClean="0"/>
              <a:t> </a:t>
            </a:r>
            <a:r>
              <a:rPr lang="ru-RU" dirty="0" err="1" smtClean="0"/>
              <a:t>Кенеша</a:t>
            </a:r>
            <a:r>
              <a:rPr lang="ru-RU" dirty="0" smtClean="0"/>
              <a:t> КР 2015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75000"/>
              <a:alpha val="49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 fontAlgn="base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Сколько голосов за каждую партию на выборах парламента Кыргызстана в 2015 году</a:t>
            </a:r>
          </a:p>
          <a:p>
            <a:pPr marL="0" indent="0" fontAlgn="base">
              <a:buNone/>
            </a:pPr>
            <a:r>
              <a:rPr lang="ru-RU" b="1" dirty="0"/>
              <a:t>1. </a:t>
            </a:r>
            <a:r>
              <a:rPr lang="ru-RU" b="1" dirty="0" smtClean="0"/>
              <a:t>«СДПК» </a:t>
            </a:r>
            <a:r>
              <a:rPr lang="ru-RU" b="1" dirty="0"/>
              <a:t>— 27,56%, 432 </a:t>
            </a:r>
            <a:r>
              <a:rPr lang="ru-RU" b="1" dirty="0" err="1"/>
              <a:t>тыс</a:t>
            </a:r>
            <a:r>
              <a:rPr lang="ru-RU" b="1" dirty="0"/>
              <a:t> 804 человека</a:t>
            </a:r>
            <a:br>
              <a:rPr lang="ru-RU" b="1" dirty="0"/>
            </a:br>
            <a:r>
              <a:rPr lang="ru-RU" b="1" dirty="0"/>
              <a:t>2. «Республика – </a:t>
            </a:r>
            <a:r>
              <a:rPr lang="ru-RU" b="1" dirty="0" err="1"/>
              <a:t>Ата-Журт</a:t>
            </a:r>
            <a:r>
              <a:rPr lang="ru-RU" b="1" dirty="0"/>
              <a:t>» - 20,26%, 318 </a:t>
            </a:r>
            <a:r>
              <a:rPr lang="ru-RU" b="1" dirty="0" err="1"/>
              <a:t>тыс</a:t>
            </a:r>
            <a:r>
              <a:rPr lang="ru-RU" b="1" dirty="0"/>
              <a:t> 266 человек</a:t>
            </a:r>
            <a:br>
              <a:rPr lang="ru-RU" b="1" dirty="0"/>
            </a:br>
            <a:r>
              <a:rPr lang="ru-RU" b="1" dirty="0"/>
              <a:t>3. «Кыргызстан» - 13,07%, 205 </a:t>
            </a:r>
            <a:r>
              <a:rPr lang="ru-RU" b="1" dirty="0" err="1"/>
              <a:t>тыс</a:t>
            </a:r>
            <a:r>
              <a:rPr lang="ru-RU" b="1" dirty="0"/>
              <a:t> 268 человек </a:t>
            </a:r>
            <a:br>
              <a:rPr lang="ru-RU" b="1" dirty="0"/>
            </a:br>
            <a:r>
              <a:rPr lang="ru-RU" b="1" dirty="0"/>
              <a:t>4. «</a:t>
            </a:r>
            <a:r>
              <a:rPr lang="ru-RU" b="1" dirty="0" err="1"/>
              <a:t>Онугуу</a:t>
            </a:r>
            <a:r>
              <a:rPr lang="ru-RU" b="1" dirty="0"/>
              <a:t>-Прогресс» - 9,39%, 147 </a:t>
            </a:r>
            <a:r>
              <a:rPr lang="ru-RU" b="1" dirty="0" err="1"/>
              <a:t>тыс</a:t>
            </a:r>
            <a:r>
              <a:rPr lang="ru-RU" b="1" dirty="0"/>
              <a:t> 515 человек </a:t>
            </a:r>
            <a:br>
              <a:rPr lang="ru-RU" b="1" dirty="0"/>
            </a:br>
            <a:r>
              <a:rPr lang="ru-RU" b="1" dirty="0"/>
              <a:t>5. «</a:t>
            </a:r>
            <a:r>
              <a:rPr lang="ru-RU" b="1" dirty="0" err="1"/>
              <a:t>Бир</a:t>
            </a:r>
            <a:r>
              <a:rPr lang="ru-RU" b="1" dirty="0"/>
              <a:t> Бол» - 8,59%, 134 тыс. 909 человек </a:t>
            </a:r>
            <a:br>
              <a:rPr lang="ru-RU" b="1" dirty="0"/>
            </a:br>
            <a:r>
              <a:rPr lang="ru-RU" b="1" dirty="0"/>
              <a:t>6. «</a:t>
            </a:r>
            <a:r>
              <a:rPr lang="ru-RU" b="1" dirty="0" err="1"/>
              <a:t>Ата</a:t>
            </a:r>
            <a:r>
              <a:rPr lang="ru-RU" b="1" dirty="0"/>
              <a:t> </a:t>
            </a:r>
            <a:r>
              <a:rPr lang="ru-RU" b="1" dirty="0" err="1"/>
              <a:t>Мекен</a:t>
            </a:r>
            <a:r>
              <a:rPr lang="ru-RU" b="1" dirty="0"/>
              <a:t>» - 7,8%, 122 </a:t>
            </a:r>
            <a:r>
              <a:rPr lang="ru-RU" b="1" dirty="0" err="1"/>
              <a:t>тыс</a:t>
            </a:r>
            <a:r>
              <a:rPr lang="ru-RU" b="1" dirty="0"/>
              <a:t> 723 человек</a:t>
            </a:r>
            <a:br>
              <a:rPr lang="ru-RU" b="1" dirty="0"/>
            </a:br>
            <a:r>
              <a:rPr lang="ru-RU" b="1" dirty="0"/>
              <a:t>7. «</a:t>
            </a:r>
            <a:r>
              <a:rPr lang="ru-RU" b="1" dirty="0" err="1"/>
              <a:t>Бутун</a:t>
            </a:r>
            <a:r>
              <a:rPr lang="ru-RU" b="1" dirty="0"/>
              <a:t> Кыргызстан </a:t>
            </a:r>
            <a:r>
              <a:rPr lang="ru-RU" b="1" dirty="0" err="1"/>
              <a:t>Эмгек</a:t>
            </a:r>
            <a:r>
              <a:rPr lang="ru-RU" b="1" dirty="0"/>
              <a:t>» - 6,14%, 96 680</a:t>
            </a:r>
            <a:br>
              <a:rPr lang="ru-RU" b="1" dirty="0"/>
            </a:br>
            <a:r>
              <a:rPr lang="ru-RU" b="1" dirty="0"/>
              <a:t>8. «</a:t>
            </a:r>
            <a:r>
              <a:rPr lang="ru-RU" b="1" dirty="0" err="1"/>
              <a:t>Замандаш</a:t>
            </a:r>
            <a:r>
              <a:rPr lang="ru-RU" b="1" dirty="0"/>
              <a:t>» - 2,73%, 43 032</a:t>
            </a:r>
            <a:br>
              <a:rPr lang="ru-RU" b="1" dirty="0"/>
            </a:br>
            <a:r>
              <a:rPr lang="ru-RU" b="1" dirty="0"/>
              <a:t>9. «</a:t>
            </a:r>
            <a:r>
              <a:rPr lang="ru-RU" b="1" dirty="0" err="1"/>
              <a:t>Улуу</a:t>
            </a:r>
            <a:r>
              <a:rPr lang="ru-RU" b="1" dirty="0"/>
              <a:t> Кыргызстан» - 1,5%, 23 548</a:t>
            </a:r>
            <a:br>
              <a:rPr lang="ru-RU" b="1" dirty="0"/>
            </a:br>
            <a:r>
              <a:rPr lang="ru-RU" b="1" dirty="0"/>
              <a:t>10. «Ар-</a:t>
            </a:r>
            <a:r>
              <a:rPr lang="ru-RU" b="1" dirty="0" err="1"/>
              <a:t>Намыс</a:t>
            </a:r>
            <a:r>
              <a:rPr lang="ru-RU" b="1" dirty="0"/>
              <a:t>» - 0,79%, 12 496</a:t>
            </a:r>
            <a:br>
              <a:rPr lang="ru-RU" b="1" dirty="0"/>
            </a:br>
            <a:r>
              <a:rPr lang="ru-RU" b="1" dirty="0"/>
              <a:t>11. «</a:t>
            </a:r>
            <a:r>
              <a:rPr lang="ru-RU" b="1" dirty="0" err="1"/>
              <a:t>Мекен</a:t>
            </a:r>
            <a:r>
              <a:rPr lang="ru-RU" b="1" dirty="0"/>
              <a:t> </a:t>
            </a:r>
            <a:r>
              <a:rPr lang="ru-RU" b="1" dirty="0" err="1"/>
              <a:t>Ынтымагы</a:t>
            </a:r>
            <a:r>
              <a:rPr lang="ru-RU" b="1" dirty="0"/>
              <a:t>» - 0,79%, 12 475</a:t>
            </a:r>
            <a:br>
              <a:rPr lang="ru-RU" b="1" dirty="0"/>
            </a:br>
            <a:r>
              <a:rPr lang="ru-RU" b="1" dirty="0"/>
              <a:t>12. «Конгресс народов Кыргызстана» - 0,6%, 9 478</a:t>
            </a:r>
            <a:br>
              <a:rPr lang="ru-RU" b="1" dirty="0"/>
            </a:br>
            <a:r>
              <a:rPr lang="ru-RU" b="1" dirty="0"/>
              <a:t>13. «</a:t>
            </a:r>
            <a:r>
              <a:rPr lang="ru-RU" b="1" dirty="0" err="1"/>
              <a:t>Аалам</a:t>
            </a:r>
            <a:r>
              <a:rPr lang="ru-RU" b="1" dirty="0"/>
              <a:t>» - 0,4%, 6 267</a:t>
            </a:r>
            <a:br>
              <a:rPr lang="ru-RU" b="1" dirty="0"/>
            </a:br>
            <a:r>
              <a:rPr lang="ru-RU" b="1" dirty="0"/>
              <a:t>14. «</a:t>
            </a:r>
            <a:r>
              <a:rPr lang="ru-RU" b="1" dirty="0" err="1"/>
              <a:t>Азаттык</a:t>
            </a:r>
            <a:r>
              <a:rPr lang="ru-RU" b="1" dirty="0"/>
              <a:t>» - 0,33%, 5 253</a:t>
            </a:r>
          </a:p>
          <a:p>
            <a:pPr marL="0" indent="0" algn="ctr" fontAlgn="base">
              <a:buNone/>
            </a:pPr>
            <a:r>
              <a:rPr lang="ru-RU" b="1" dirty="0"/>
              <a:t>Против всех высказались 12 тысяч 273 избирателей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840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Партии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допущенные к распределению мандатов: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«СДПК» </a:t>
            </a:r>
            <a:r>
              <a:rPr lang="ru-RU" dirty="0"/>
              <a:t>— 27,56%, 432 </a:t>
            </a:r>
            <a:r>
              <a:rPr lang="ru-RU" dirty="0" smtClean="0"/>
              <a:t>тыс. </a:t>
            </a:r>
            <a:r>
              <a:rPr lang="ru-RU" dirty="0"/>
              <a:t>804 человека </a:t>
            </a:r>
            <a:br>
              <a:rPr lang="ru-RU" dirty="0"/>
            </a:br>
            <a:r>
              <a:rPr lang="ru-RU" dirty="0"/>
              <a:t>2. «Республика – </a:t>
            </a:r>
            <a:r>
              <a:rPr lang="ru-RU" dirty="0" err="1"/>
              <a:t>Ата-Журт</a:t>
            </a:r>
            <a:r>
              <a:rPr lang="ru-RU" dirty="0"/>
              <a:t>» - 20,26%,  318 </a:t>
            </a:r>
            <a:r>
              <a:rPr lang="ru-RU" dirty="0" smtClean="0"/>
              <a:t>тыс. </a:t>
            </a:r>
            <a:r>
              <a:rPr lang="ru-RU" dirty="0"/>
              <a:t>266 человек </a:t>
            </a:r>
            <a:br>
              <a:rPr lang="ru-RU" dirty="0"/>
            </a:br>
            <a:r>
              <a:rPr lang="ru-RU" dirty="0"/>
              <a:t>3. «Кыргызстан» - 13,07%, 205 </a:t>
            </a:r>
            <a:r>
              <a:rPr lang="ru-RU" dirty="0" smtClean="0"/>
              <a:t>тыс. </a:t>
            </a:r>
            <a:r>
              <a:rPr lang="ru-RU" dirty="0"/>
              <a:t>268 человек</a:t>
            </a:r>
            <a:br>
              <a:rPr lang="ru-RU" dirty="0"/>
            </a:br>
            <a:r>
              <a:rPr lang="ru-RU" dirty="0"/>
              <a:t>4. «</a:t>
            </a:r>
            <a:r>
              <a:rPr lang="ru-RU" dirty="0" err="1"/>
              <a:t>Онугуу</a:t>
            </a:r>
            <a:r>
              <a:rPr lang="ru-RU" dirty="0"/>
              <a:t>-Прогресс» - 9,39%, 147 </a:t>
            </a:r>
            <a:r>
              <a:rPr lang="ru-RU" dirty="0" smtClean="0"/>
              <a:t>тыс. </a:t>
            </a:r>
            <a:r>
              <a:rPr lang="ru-RU" dirty="0"/>
              <a:t>515 человек </a:t>
            </a:r>
            <a:br>
              <a:rPr lang="ru-RU" dirty="0"/>
            </a:br>
            <a:r>
              <a:rPr lang="ru-RU" dirty="0"/>
              <a:t>5. «</a:t>
            </a:r>
            <a:r>
              <a:rPr lang="ru-RU" dirty="0" err="1"/>
              <a:t>Бир</a:t>
            </a:r>
            <a:r>
              <a:rPr lang="ru-RU" dirty="0"/>
              <a:t> Бол» - 8,59%, 134 тыс. 909 человек</a:t>
            </a:r>
            <a:br>
              <a:rPr lang="ru-RU" dirty="0"/>
            </a:br>
            <a:r>
              <a:rPr lang="ru-RU" dirty="0"/>
              <a:t>6. «</a:t>
            </a:r>
            <a:r>
              <a:rPr lang="ru-RU" dirty="0" err="1"/>
              <a:t>Ата</a:t>
            </a:r>
            <a:r>
              <a:rPr lang="ru-RU" dirty="0"/>
              <a:t> </a:t>
            </a:r>
            <a:r>
              <a:rPr lang="ru-RU" dirty="0" err="1"/>
              <a:t>Мекен</a:t>
            </a:r>
            <a:r>
              <a:rPr lang="ru-RU" dirty="0"/>
              <a:t>» - 7,8%, 122 </a:t>
            </a:r>
            <a:r>
              <a:rPr lang="ru-RU" dirty="0" smtClean="0"/>
              <a:t>тыс. </a:t>
            </a:r>
            <a:r>
              <a:rPr lang="ru-RU" dirty="0"/>
              <a:t>723 человек</a:t>
            </a:r>
          </a:p>
          <a:p>
            <a:pPr marL="0" indent="0" algn="ctr" fontAlgn="base">
              <a:buNone/>
            </a:pPr>
            <a:r>
              <a:rPr lang="ru-RU" b="1" dirty="0"/>
              <a:t>Всего за 6 партий проголосовало: 1 млн. 361 тыс. 485 избирателей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922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 fontAlgn="base">
              <a:buNone/>
            </a:pP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Всего за 6 партий проголосовало: 1 млн. 361 тыс. 485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избирателей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сумма голосов избирателей делится на 120 - число депутатских мандатов, распределяемых по единому избирательному округу. Полученный результат есть первое избирательное частное (квота для получения одного мандата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 fontAlgn="base">
              <a:buNone/>
            </a:pP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1 361 485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120 = 11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345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. Это квота для получения одного мандата. </a:t>
            </a:r>
          </a:p>
          <a:p>
            <a:pPr marL="0" indent="0" algn="just">
              <a:buNone/>
            </a:pP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чего, количество проголосовавших избирателей каждой партии делим на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полученную квоту. 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К примеру, СДПК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: 432 тыс. 804 человека делим на коэффициент 11345, 70  = 38 мандатов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ВНИМАНИЕ!!! К распределению </a:t>
            </a:r>
            <a:r>
              <a:rPr lang="ru-RU" sz="7600" b="1" dirty="0">
                <a:latin typeface="Times New Roman" pitchFamily="18" charset="0"/>
                <a:cs typeface="Times New Roman" pitchFamily="18" charset="0"/>
              </a:rPr>
              <a:t>мандатов допускаются партии, преодолевшие 7 процентный барьер по республике от всего числа проголосовавших и получившие 0,7 процентов </a:t>
            </a: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голосов в </a:t>
            </a:r>
            <a:r>
              <a:rPr lang="ru-RU" sz="7600" b="1" dirty="0">
                <a:latin typeface="Times New Roman" pitchFamily="18" charset="0"/>
                <a:cs typeface="Times New Roman" pitchFamily="18" charset="0"/>
              </a:rPr>
              <a:t>каждом регионе страны.  </a:t>
            </a:r>
          </a:p>
          <a:p>
            <a:pPr marL="0" indent="0" fontAlgn="base">
              <a:buNone/>
            </a:pPr>
            <a:r>
              <a:rPr lang="ru-RU" sz="6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8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Система распределения мандатов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698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Таким образом, мандаты распределены так: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«СДПК» </a:t>
            </a:r>
            <a:r>
              <a:rPr lang="ru-RU" dirty="0"/>
              <a:t>— 38 мандатов</a:t>
            </a:r>
            <a:br>
              <a:rPr lang="ru-RU" dirty="0"/>
            </a:br>
            <a:r>
              <a:rPr lang="ru-RU" dirty="0"/>
              <a:t>2. «Республика – </a:t>
            </a:r>
            <a:r>
              <a:rPr lang="ru-RU" dirty="0" err="1"/>
              <a:t>Ата-Журт</a:t>
            </a:r>
            <a:r>
              <a:rPr lang="ru-RU" dirty="0"/>
              <a:t>» — 28 мандатов</a:t>
            </a:r>
            <a:br>
              <a:rPr lang="ru-RU" dirty="0"/>
            </a:br>
            <a:r>
              <a:rPr lang="ru-RU" dirty="0"/>
              <a:t>3. «Кыргызстан» — 18 мандатов</a:t>
            </a:r>
            <a:br>
              <a:rPr lang="ru-RU" dirty="0"/>
            </a:br>
            <a:r>
              <a:rPr lang="ru-RU" dirty="0"/>
              <a:t>4. «</a:t>
            </a:r>
            <a:r>
              <a:rPr lang="ru-RU" dirty="0" err="1"/>
              <a:t>Онугуу</a:t>
            </a:r>
            <a:r>
              <a:rPr lang="ru-RU" dirty="0"/>
              <a:t>-Прогресс» — 13 мандатов</a:t>
            </a:r>
            <a:br>
              <a:rPr lang="ru-RU" dirty="0"/>
            </a:br>
            <a:r>
              <a:rPr lang="ru-RU" dirty="0"/>
              <a:t>5. «</a:t>
            </a:r>
            <a:r>
              <a:rPr lang="ru-RU" dirty="0" err="1"/>
              <a:t>Бир</a:t>
            </a:r>
            <a:r>
              <a:rPr lang="ru-RU" dirty="0"/>
              <a:t> Бол» — 12 мандатов</a:t>
            </a:r>
            <a:br>
              <a:rPr lang="ru-RU" dirty="0"/>
            </a:br>
            <a:r>
              <a:rPr lang="ru-RU" dirty="0"/>
              <a:t>6. «</a:t>
            </a:r>
            <a:r>
              <a:rPr lang="ru-RU" dirty="0" err="1"/>
              <a:t>Ата</a:t>
            </a:r>
            <a:r>
              <a:rPr lang="ru-RU" dirty="0"/>
              <a:t> </a:t>
            </a:r>
            <a:r>
              <a:rPr lang="ru-RU" dirty="0" err="1"/>
              <a:t>Мекен</a:t>
            </a:r>
            <a:r>
              <a:rPr lang="ru-RU" dirty="0"/>
              <a:t>» — 11 мандатов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</a:t>
            </a:r>
            <a:r>
              <a:rPr lang="ru-RU" b="1" dirty="0" smtClean="0"/>
              <a:t>Итого </a:t>
            </a:r>
            <a:r>
              <a:rPr lang="ru-RU" b="1" dirty="0"/>
              <a:t>120 мандатов.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340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Преимущество инновационных технологий при проведении выборных процессов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/>
              <a:t>Контроль подсчета голосов </a:t>
            </a:r>
          </a:p>
          <a:p>
            <a:pPr marL="0" indent="0">
              <a:buNone/>
            </a:pPr>
            <a:r>
              <a:rPr lang="ru-RU" sz="4800" i="1" dirty="0" smtClean="0"/>
              <a:t>Результаты </a:t>
            </a:r>
            <a:r>
              <a:rPr lang="ru-RU" sz="4800" i="1" dirty="0"/>
              <a:t>голосования были тщательно проанализированы с сопоставлением трёх основных компонентов, это: отчёт идентификации, отчёт АСУ и протокол ручного подсчёта. То есть если раньше анализировались только протоколы ручного подсчёта и не имелось возможности выявить фальсификации, то новая модель позволяет выявить сомнительные участки и провести уже точную, тщательную проверку. </a:t>
            </a:r>
          </a:p>
          <a:p>
            <a:r>
              <a:rPr lang="ru-RU" sz="4800" b="1" dirty="0" smtClean="0"/>
              <a:t>Биометрическая идентификация </a:t>
            </a:r>
          </a:p>
          <a:p>
            <a:pPr marL="0" indent="0">
              <a:buNone/>
            </a:pPr>
            <a:r>
              <a:rPr lang="ru-RU" sz="4800" i="1" dirty="0"/>
              <a:t>Биометрическая идентификация дала нам возможность предотвращения фальсификаций, а именно «каруселей», то есть один избиратель – один голос, так как отпечатки у каждого только единственные</a:t>
            </a:r>
            <a:r>
              <a:rPr lang="ru-RU" sz="4800" i="1" dirty="0" smtClean="0"/>
              <a:t>.</a:t>
            </a:r>
          </a:p>
          <a:p>
            <a:r>
              <a:rPr lang="ru-RU" sz="4800" b="1" dirty="0"/>
              <a:t>Мгновенная отправка результатов с участков на сайт ЦИК</a:t>
            </a:r>
            <a:endParaRPr lang="ru-RU" sz="4800" b="1" i="1" dirty="0"/>
          </a:p>
          <a:p>
            <a:pPr marL="0" indent="0">
              <a:buNone/>
            </a:pPr>
            <a:r>
              <a:rPr lang="ru-RU" sz="4800" i="1" dirty="0"/>
              <a:t>АСУ и серверная инфраструктура, дала нам прозрачность и повышение доверия к избирательному процессу и избирательному институту. Как я уже ранее отметил, 95 процентов предварительных итогов были получены в течение нескольких часов после завершения голосования.</a:t>
            </a:r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281431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1800" b="1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ВНИМАНИЕ!</a:t>
            </a:r>
            <a:br>
              <a:rPr lang="ru-RU" sz="1800" b="1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9654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400" dirty="0"/>
              <a:t>Согласно статьи 12 Закона КР «О выборах депутатов местных </a:t>
            </a:r>
            <a:r>
              <a:rPr lang="ru-RU" sz="1400" dirty="0" err="1"/>
              <a:t>кенешей</a:t>
            </a:r>
            <a:r>
              <a:rPr lang="ru-RU" sz="1400" dirty="0"/>
              <a:t> Кыргызской Республики» в список избирателей включаются все граждане Кыргызской Республики, обладающие на день голосования активным избирательным правом, являющиеся членами местного сообщества и прошедшие биометрическую регистрацию в порядке, установленном Законом Кыргызской Республики "О биометрической регистрации граждан Кыргызской Республики". </a:t>
            </a:r>
            <a:br>
              <a:rPr lang="ru-RU" sz="1400" dirty="0"/>
            </a:br>
            <a:r>
              <a:rPr lang="ru-RU" sz="1400" b="1" dirty="0"/>
              <a:t>Примечание: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Член местного сообщества - гражданин Кыргызской Республики, постоянно проживающий на территории соответствующего </a:t>
            </a:r>
            <a:r>
              <a:rPr lang="ru-RU" sz="1400" dirty="0" err="1"/>
              <a:t>айылного</a:t>
            </a:r>
            <a:r>
              <a:rPr lang="ru-RU" sz="1400" dirty="0"/>
              <a:t> аймака, города и связанный с местным сообществом общими интересами в решении вопросов местного значения. Членство избирателя в местном сообществе определяется отметкой о регистрации места жительства в паспорте гражданина (ID-карте).</a:t>
            </a:r>
          </a:p>
          <a:p>
            <a:pPr marL="0" indent="0">
              <a:buNone/>
            </a:pPr>
            <a:r>
              <a:rPr lang="ru-RU" sz="1400" b="1" cap="all" dirty="0"/>
              <a:t>ПРОСИМ ОБРАТИТЬ ВАШЕ ВНИМАНИЕ:</a:t>
            </a:r>
          </a:p>
          <a:p>
            <a:r>
              <a:rPr lang="ru-RU" sz="1400" dirty="0"/>
              <a:t>Если Вы не обнаружили себя в списках избирателей позвоните на номер </a:t>
            </a:r>
            <a:r>
              <a:rPr lang="ru-RU" sz="1400" dirty="0" err="1"/>
              <a:t>колл</a:t>
            </a:r>
            <a:r>
              <a:rPr lang="ru-RU" sz="1400" dirty="0"/>
              <a:t>-центра ГРС - 119 (звонок бесплатный для всех операторов связи), а также подайте заявление по Форме 3 в УИК по месту прописки до </a:t>
            </a:r>
            <a:r>
              <a:rPr lang="ru-RU" sz="1400" b="1" dirty="0"/>
              <a:t>24-ноября 2016 года.</a:t>
            </a:r>
            <a:endParaRPr lang="ru-RU" sz="1400" dirty="0"/>
          </a:p>
          <a:p>
            <a:r>
              <a:rPr lang="ru-RU" sz="1400" dirty="0"/>
              <a:t>Если Вы не прошли биометрическую регистрацию, необходимо пройти в ближайший пункт сбора для регистрации до </a:t>
            </a:r>
            <a:r>
              <a:rPr lang="ru-RU" sz="1400" b="1" dirty="0"/>
              <a:t>24-ноября 2016 года.</a:t>
            </a:r>
            <a:endParaRPr lang="ru-RU" sz="1400" dirty="0"/>
          </a:p>
          <a:p>
            <a:r>
              <a:rPr lang="ru-RU" sz="1400" dirty="0"/>
              <a:t>Сведения на Портале обновляются по мере поступления новых данных и их обработки.</a:t>
            </a:r>
          </a:p>
          <a:p>
            <a:pPr marL="0" indent="0">
              <a:buNone/>
            </a:pPr>
            <a:r>
              <a:rPr lang="ru-RU" sz="1400" b="1" cap="all" dirty="0"/>
              <a:t>НАПОМИНАЕМ, ЧТО ПРИНЯТЬ УЧАСТИЕ В ГОЛОСОВАНИИ НА ВЫБОРАХ ВЫ СМОЖЕТЕ ТОЛЬКО ПРИ НАЛИЧИИ ПАСПОРТА ID-КАРТ С ДЕЙСТВУЮЩЕЙ ПРОПИСКОЙ И ВАШИХ БИОМЕТРИЧЕСКИХ ДАННЫХ В БАЗЕ! НЕ ЗАБУДЬТЕ ПРОВЕРИТЬ КОРРЕКТНОСТЬ ВАШИХ ДАННЫХ В КОЛЛ – ЦЕНТРЕ 119!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353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2218258"/>
          </a:xfrm>
          <a:gradFill>
            <a:gsLst>
              <a:gs pos="100000">
                <a:schemeClr val="bg1">
                  <a:lumMod val="85000"/>
                </a:schemeClr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90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НОРМАТИВНАЯ 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ЗАКОНЫ КЫРГЫЗСКОЙ РЕСПУБЛИКИ: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/>
              <a:t>Закон КР «О биометрической регистрации граждан КР»;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/>
              <a:t>Закон КР «Об информации персонального характера»;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/>
              <a:t>Закон КР «О защите государственных секретов»;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/>
              <a:t>Закон КР «О Выборах Президента КР и депутатов ЖК КР»;</a:t>
            </a:r>
          </a:p>
          <a:p>
            <a:pPr marL="457200" lvl="1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ПОСТАНОВЛЕНИЕ ПРАВИТЕЛЬСТВА КЫРГЫЗСКОЙ РЕСПУБЛИКИ: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/>
              <a:t>Порядок биометрической регистрации граждан КР, утвержденный Постановлением ПКР от 27.08.14;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/>
              <a:t>Порядок обеспечения безопасности, гриф ДСП.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РЕГЛАМЕНТ СЛУЖБЫ: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 smtClean="0"/>
              <a:t>Регламент биометрической регистрации граждан Кыргызской Республики и обеспечения безопасности данных, гриф ДСП.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6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/>
              <a:t>Принятый конституционный Закон КР «О выборах Президента КР и депутатов ЖК КР»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384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 smtClean="0"/>
              <a:t>Принять участие в выборах смогут граждане, которые уточнили себя в списках за 15 календарных дней до дня голосования и </a:t>
            </a:r>
            <a:r>
              <a:rPr lang="ru-RU" u="sng" dirty="0" smtClean="0"/>
              <a:t>прошли биометрическую регистрацию</a:t>
            </a:r>
            <a:r>
              <a:rPr lang="ru-RU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 smtClean="0"/>
              <a:t>ГРС составляет списки избирателей на основе биометрических данных и передает в электронном  виде в ЦИК </a:t>
            </a:r>
            <a:r>
              <a:rPr lang="ru-RU" u="sng" dirty="0" smtClean="0"/>
              <a:t>за 50 календарных дней</a:t>
            </a:r>
            <a:r>
              <a:rPr lang="ru-RU" dirty="0" smtClean="0"/>
              <a:t>.  ЦИК  немедленно распечатывает списки и передает в </a:t>
            </a:r>
            <a:r>
              <a:rPr lang="ru-RU" dirty="0" err="1" smtClean="0"/>
              <a:t>УИКи</a:t>
            </a:r>
            <a:r>
              <a:rPr lang="ru-RU" dirty="0" smtClean="0"/>
              <a:t>. </a:t>
            </a:r>
            <a:r>
              <a:rPr lang="ru-RU" dirty="0" err="1" smtClean="0"/>
              <a:t>УИКи</a:t>
            </a:r>
            <a:r>
              <a:rPr lang="ru-RU" dirty="0" smtClean="0"/>
              <a:t> не позднее </a:t>
            </a:r>
            <a:r>
              <a:rPr lang="ru-RU" u="sng" dirty="0" smtClean="0"/>
              <a:t>45 дней до дня голосования </a:t>
            </a:r>
            <a:r>
              <a:rPr lang="ru-RU" dirty="0" smtClean="0"/>
              <a:t>вывешивают списки для ознакомления.</a:t>
            </a:r>
            <a:r>
              <a:rPr lang="ru-RU" b="1" i="1" dirty="0" smtClean="0"/>
              <a:t> ГРС  обрабатывает и формирует окончательный список избирателей за 10 календарных дней до дня голосования и снова передает в ЦИК.</a:t>
            </a:r>
            <a:r>
              <a:rPr lang="ru-RU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 smtClean="0"/>
              <a:t>ЦИК распечатывает списки избирателей и за </a:t>
            </a:r>
            <a:r>
              <a:rPr lang="ru-RU" u="sng" dirty="0" smtClean="0"/>
              <a:t>3 дня до дня голосования</a:t>
            </a:r>
            <a:r>
              <a:rPr lang="ru-RU" dirty="0" smtClean="0"/>
              <a:t> пронумерованные, прошнурованные и заверенные печатью ЦИК передает в соответствующие </a:t>
            </a:r>
            <a:r>
              <a:rPr lang="ru-RU" dirty="0" err="1" smtClean="0"/>
              <a:t>УИКи</a:t>
            </a:r>
            <a:r>
              <a:rPr lang="ru-RU" dirty="0" smtClean="0"/>
              <a:t>.</a:t>
            </a:r>
            <a:endParaRPr lang="ru-RU" b="1" i="1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 smtClean="0"/>
              <a:t>Голосование за рубежом проходит по тому же принципу. МИД передает списки избирателей ГРС </a:t>
            </a:r>
            <a:r>
              <a:rPr lang="ru-RU" u="sng" dirty="0" smtClean="0"/>
              <a:t>за 55 дней до дня голосования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Концептуальные положения (ст.14,15)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9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/>
              <a:t>Исключается досрочное голосование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b="1" dirty="0"/>
          </a:p>
          <a:p>
            <a:pPr>
              <a:buFont typeface="Wingdings" pitchFamily="2" charset="2"/>
              <a:buChar char="q"/>
              <a:defRPr/>
            </a:pPr>
            <a:r>
              <a:rPr lang="ru-RU" b="1" dirty="0"/>
              <a:t>Голосование с 8.00 до 20. 00. </a:t>
            </a:r>
            <a:r>
              <a:rPr lang="ru-RU" dirty="0"/>
              <a:t>В помещении для голосования идентификацию избирателей по его </a:t>
            </a:r>
            <a:r>
              <a:rPr lang="ru-RU" b="1" dirty="0"/>
              <a:t>биометрическим  и персональным данным проводят </a:t>
            </a:r>
            <a:r>
              <a:rPr lang="ru-RU" b="1" u="sng" dirty="0"/>
              <a:t>операторы</a:t>
            </a:r>
            <a:r>
              <a:rPr lang="en-US" b="1" u="sng" dirty="0"/>
              <a:t> </a:t>
            </a:r>
            <a:r>
              <a:rPr lang="ru-RU" b="1" u="sng" dirty="0"/>
              <a:t>ГРС</a:t>
            </a:r>
            <a:r>
              <a:rPr lang="ru-RU" b="1" dirty="0"/>
              <a:t> </a:t>
            </a:r>
            <a:r>
              <a:rPr lang="ru-RU" dirty="0"/>
              <a:t>совместно с членом </a:t>
            </a:r>
            <a:r>
              <a:rPr lang="ru-RU" b="1" dirty="0"/>
              <a:t>УИК.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Голосование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7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Остается голосование вне помещений, на основе биометрической идентификации, с использованием стационарной урны.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Исключается устное обращение избирателя по голосованию вне помещения (только письменное обращение избирателя).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i="1" dirty="0"/>
              <a:t> УИК за 2 дня до дня голосования на своем участке обязана вывесить реестр избирателей, изъявившие желание проголосовать вне помещения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Голосование вне помещения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8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Оборудование для биометрической идентификации, автоматизированные считывающие урны (АСУ) и иное оборудование будут применяться в обязательном порядке в день голосования.</a:t>
            </a:r>
          </a:p>
          <a:p>
            <a:pPr lvl="0">
              <a:buFont typeface="Wingdings" pitchFamily="2" charset="2"/>
              <a:buChar char="q"/>
              <a:defRPr/>
            </a:pPr>
            <a:r>
              <a:rPr lang="ru-RU" dirty="0"/>
              <a:t>Основным списком избирателей для получения бюллетеня является бумажный где избиратель проверяет правильность записей и расписывается в нем.</a:t>
            </a:r>
          </a:p>
          <a:p>
            <a:pPr lvl="0"/>
            <a:r>
              <a:rPr lang="ru-RU" dirty="0" smtClean="0"/>
              <a:t>В случае ее сбоя используется запасная АСУ, в случае сбоя запасной АСУ</a:t>
            </a:r>
            <a:r>
              <a:rPr lang="ru-RU" b="1" dirty="0" smtClean="0"/>
              <a:t> </a:t>
            </a:r>
            <a:r>
              <a:rPr lang="ru-RU" dirty="0" smtClean="0"/>
              <a:t>процесс продолжается с использованием стационарного ящика для голосования.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Статья 31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4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В случае несовпадения итогов голосования по данным АСУ и по данным ручного подсчета голосов, по требованию представителя кандидата, ПП или наблюдателя производится пересчет. Избирательные бюллетени пересчитываются при непосредственном их участии.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Итоги голосования устанавливаются по результатам ручного подсчета голосов.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i="1" dirty="0"/>
              <a:t>Извлеченные из переносного ящика избирательные бюллетени должны опускаются в ящики для голосования. </a:t>
            </a:r>
            <a:endParaRPr lang="ru-RU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Итоги голосования по каждому УИК не позднее </a:t>
            </a:r>
            <a:r>
              <a:rPr lang="ru-RU" b="1" dirty="0"/>
              <a:t>3 календарных дней </a:t>
            </a:r>
            <a:r>
              <a:rPr lang="ru-RU" dirty="0"/>
              <a:t>размещаются официальном сайте ЦИК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Статья 35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3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1584</Words>
  <Application>Microsoft Office PowerPoint</Application>
  <PresentationFormat>Экран (4:3)</PresentationFormat>
  <Paragraphs>243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Опыт применения нового избирательного законодательства КР на выборах ЖК КР в 2015 году</vt:lpstr>
      <vt:lpstr>Содержание </vt:lpstr>
      <vt:lpstr>НОРМАТИВНАЯ ПРАВОВАЯ БАЗА</vt:lpstr>
      <vt:lpstr>Принятый конституционный Закон КР «О выборах Президента КР и депутатов ЖК КР»</vt:lpstr>
      <vt:lpstr>Концептуальные положения (ст.14,15)</vt:lpstr>
      <vt:lpstr>Голосование</vt:lpstr>
      <vt:lpstr>Голосование вне помещения</vt:lpstr>
      <vt:lpstr>Статья 31</vt:lpstr>
      <vt:lpstr>Статья 35</vt:lpstr>
      <vt:lpstr>Статья 35  Спорные моменты при подсчете голосования</vt:lpstr>
      <vt:lpstr>Статья 44</vt:lpstr>
      <vt:lpstr>Статья 61</vt:lpstr>
      <vt:lpstr>Статья 62</vt:lpstr>
      <vt:lpstr>Статья 65</vt:lpstr>
      <vt:lpstr>Реализация модели избирательного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выборов депутатов Жогорку Кенеша КР 2015 года</vt:lpstr>
      <vt:lpstr> Партии допущенные к распределению мандатов: </vt:lpstr>
      <vt:lpstr>Система распределения мандатов</vt:lpstr>
      <vt:lpstr>Таким образом, мандаты распределены так: </vt:lpstr>
      <vt:lpstr>Преимущество инновационных технологий при проведении выборных процессов</vt:lpstr>
      <vt:lpstr>ВНИМАНИЕ!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применения нового избирательного законодательства КР на выборах ЖК КР в 2015 году</dc:title>
  <dc:creator>Kamil</dc:creator>
  <cp:lastModifiedBy>Kamil</cp:lastModifiedBy>
  <cp:revision>26</cp:revision>
  <dcterms:created xsi:type="dcterms:W3CDTF">2016-11-14T04:54:40Z</dcterms:created>
  <dcterms:modified xsi:type="dcterms:W3CDTF">2016-11-15T09:38:05Z</dcterms:modified>
</cp:coreProperties>
</file>